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Canva Sans" charset="1" panose="020B0503030501040103"/>
      <p:regular r:id="rId12"/>
    </p:embeddedFont>
    <p:embeddedFont>
      <p:font typeface="Canva Sans Bold" charset="1" panose="020B0803030501040103"/>
      <p:regular r:id="rId13"/>
    </p:embeddedFont>
    <p:embeddedFont>
      <p:font typeface="Canva Sans Italics" charset="1" panose="020B0503030501040103"/>
      <p:regular r:id="rId14"/>
    </p:embeddedFont>
    <p:embeddedFont>
      <p:font typeface="Canva Sans Bold Italics" charset="1" panose="020B0803030501040103"/>
      <p:regular r:id="rId15"/>
    </p:embeddedFont>
    <p:embeddedFont>
      <p:font typeface="Agrandir" charset="1" panose="00000500000000000000"/>
      <p:regular r:id="rId16"/>
    </p:embeddedFont>
    <p:embeddedFont>
      <p:font typeface="Agrandir Bold" charset="1" panose="00000800000000000000"/>
      <p:regular r:id="rId17"/>
    </p:embeddedFont>
    <p:embeddedFont>
      <p:font typeface="Agrandir Italics" charset="1" panose="00000500000000000000"/>
      <p:regular r:id="rId18"/>
    </p:embeddedFont>
    <p:embeddedFont>
      <p:font typeface="Agrandir Bold Italics" charset="1" panose="00000800000000000000"/>
      <p:regular r:id="rId19"/>
    </p:embeddedFont>
    <p:embeddedFont>
      <p:font typeface="Agrandir Thin" charset="1" panose="00000200000000000000"/>
      <p:regular r:id="rId20"/>
    </p:embeddedFont>
    <p:embeddedFont>
      <p:font typeface="Agrandir Thin Italics" charset="1" panose="00000200000000000000"/>
      <p:regular r:id="rId21"/>
    </p:embeddedFont>
    <p:embeddedFont>
      <p:font typeface="Agrandir Medium" charset="1" panose="00000600000000000000"/>
      <p:regular r:id="rId22"/>
    </p:embeddedFont>
    <p:embeddedFont>
      <p:font typeface="Agrandir Medium Italics" charset="1" panose="00000600000000000000"/>
      <p:regular r:id="rId23"/>
    </p:embeddedFont>
    <p:embeddedFont>
      <p:font typeface="Agrandir Ultra-Bold" charset="1" panose="00000A00000000000000"/>
      <p:regular r:id="rId24"/>
    </p:embeddedFont>
    <p:embeddedFont>
      <p:font typeface="Agrandir Ultra-Bold Italics" charset="1" panose="00000A00000000000000"/>
      <p:regular r:id="rId25"/>
    </p:embeddedFont>
    <p:embeddedFont>
      <p:font typeface="Agrandir Heavy" charset="1" panose="00000900000000000000"/>
      <p:regular r:id="rId26"/>
    </p:embeddedFont>
    <p:embeddedFont>
      <p:font typeface="Agrandir Heavy Italics" charset="1" panose="00000900000000000000"/>
      <p:regular r:id="rId27"/>
    </p:embeddedFont>
    <p:embeddedFont>
      <p:font typeface="Inter" charset="1" panose="020B0502030000000004"/>
      <p:regular r:id="rId28"/>
    </p:embeddedFont>
    <p:embeddedFont>
      <p:font typeface="Inter Bold" charset="1" panose="020B0802030000000004"/>
      <p:regular r:id="rId29"/>
    </p:embeddedFont>
    <p:embeddedFont>
      <p:font typeface="Inter Italics" charset="1" panose="020B0502030000000004"/>
      <p:regular r:id="rId30"/>
    </p:embeddedFont>
    <p:embeddedFont>
      <p:font typeface="Inter Bold Italics" charset="1" panose="020B0802030000000004"/>
      <p:regular r:id="rId31"/>
    </p:embeddedFont>
    <p:embeddedFont>
      <p:font typeface="Inter Thin" charset="1" panose="020B0A02050000000004"/>
      <p:regular r:id="rId32"/>
    </p:embeddedFont>
    <p:embeddedFont>
      <p:font typeface="Inter Thin Italics" charset="1" panose="020B0A02050000000004"/>
      <p:regular r:id="rId33"/>
    </p:embeddedFont>
    <p:embeddedFont>
      <p:font typeface="Inter Extra-Light" charset="1" panose="02000503000000020004"/>
      <p:regular r:id="rId34"/>
    </p:embeddedFont>
    <p:embeddedFont>
      <p:font typeface="Inter Light" charset="1" panose="02000503000000020004"/>
      <p:regular r:id="rId35"/>
    </p:embeddedFont>
    <p:embeddedFont>
      <p:font typeface="Inter Medium" charset="1" panose="02000503000000020004"/>
      <p:regular r:id="rId36"/>
    </p:embeddedFont>
    <p:embeddedFont>
      <p:font typeface="Inter Semi-Bold" charset="1" panose="02000503000000020004"/>
      <p:regular r:id="rId37"/>
    </p:embeddedFont>
    <p:embeddedFont>
      <p:font typeface="Inter Ultra-Bold" charset="1" panose="02000503000000020004"/>
      <p:regular r:id="rId38"/>
    </p:embeddedFont>
    <p:embeddedFont>
      <p:font typeface="Inter Heavy" charset="1" panose="020005030000000200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56" Target="slides/slide17.xml" Type="http://schemas.openxmlformats.org/officeDocument/2006/relationships/slide"/><Relationship Id="rId57" Target="slides/slide18.xml" Type="http://schemas.openxmlformats.org/officeDocument/2006/relationships/slide"/><Relationship Id="rId58" Target="slides/slide19.xml" Type="http://schemas.openxmlformats.org/officeDocument/2006/relationships/slide"/><Relationship Id="rId59" Target="slides/slide2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18850" y="510838"/>
            <a:ext cx="2784405" cy="1443660"/>
          </a:xfrm>
          <a:custGeom>
            <a:avLst/>
            <a:gdLst/>
            <a:ahLst/>
            <a:cxnLst/>
            <a:rect r="r" b="b" t="t" l="l"/>
            <a:pathLst>
              <a:path h="1443660" w="2784405">
                <a:moveTo>
                  <a:pt x="0" y="0"/>
                </a:moveTo>
                <a:lnTo>
                  <a:pt x="2784406" y="0"/>
                </a:lnTo>
                <a:lnTo>
                  <a:pt x="2784406" y="1443661"/>
                </a:lnTo>
                <a:lnTo>
                  <a:pt x="0" y="144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658" r="0" b="-4685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991139" y="3923668"/>
            <a:ext cx="10305721" cy="121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19"/>
              </a:lnSpc>
            </a:pPr>
            <a:r>
              <a:rPr lang="en-US" sz="8499" spc="-543">
                <a:solidFill>
                  <a:srgbClr val="28407E"/>
                </a:solidFill>
                <a:latin typeface="Inter"/>
              </a:rPr>
              <a:t>Open Source in Africa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014399" y="5773692"/>
            <a:ext cx="6617249" cy="533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77"/>
              </a:lnSpc>
            </a:pPr>
            <a:r>
              <a:rPr lang="en-US" sz="3192" spc="-121">
                <a:solidFill>
                  <a:srgbClr val="28407E"/>
                </a:solidFill>
                <a:latin typeface="Inter"/>
              </a:rPr>
              <a:t>And why you should be a part of it.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537070" y="7801968"/>
            <a:ext cx="6750930" cy="896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6" spc="128">
                <a:solidFill>
                  <a:srgbClr val="000000"/>
                </a:solidFill>
                <a:latin typeface="Canva Sans Bold"/>
              </a:rPr>
              <a:t>Presented By: </a:t>
            </a:r>
          </a:p>
          <a:p>
            <a:pPr algn="ctr">
              <a:lnSpc>
                <a:spcPts val="3592"/>
              </a:lnSpc>
            </a:pPr>
            <a:r>
              <a:rPr lang="en-US" sz="2566" spc="128">
                <a:solidFill>
                  <a:srgbClr val="000000"/>
                </a:solidFill>
                <a:latin typeface="Canva Sans Bold"/>
              </a:rPr>
              <a:t>Abigail Mesrenyame Dogbe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255995"/>
            <a:ext cx="5840855" cy="2146112"/>
            <a:chOff x="0" y="0"/>
            <a:chExt cx="1821611" cy="6693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1611" cy="669317"/>
            </a:xfrm>
            <a:custGeom>
              <a:avLst/>
              <a:gdLst/>
              <a:ahLst/>
              <a:cxnLst/>
              <a:rect r="r" b="b" t="t" l="l"/>
              <a:pathLst>
                <a:path h="669317" w="1821611">
                  <a:moveTo>
                    <a:pt x="19882" y="0"/>
                  </a:moveTo>
                  <a:lnTo>
                    <a:pt x="1801729" y="0"/>
                  </a:lnTo>
                  <a:cubicBezTo>
                    <a:pt x="1807002" y="0"/>
                    <a:pt x="1812059" y="2095"/>
                    <a:pt x="1815788" y="5823"/>
                  </a:cubicBezTo>
                  <a:cubicBezTo>
                    <a:pt x="1819517" y="9552"/>
                    <a:pt x="1821611" y="14609"/>
                    <a:pt x="1821611" y="19882"/>
                  </a:cubicBezTo>
                  <a:lnTo>
                    <a:pt x="1821611" y="649434"/>
                  </a:lnTo>
                  <a:cubicBezTo>
                    <a:pt x="1821611" y="654708"/>
                    <a:pt x="1819517" y="659765"/>
                    <a:pt x="1815788" y="663493"/>
                  </a:cubicBezTo>
                  <a:cubicBezTo>
                    <a:pt x="1812059" y="667222"/>
                    <a:pt x="1807002" y="669317"/>
                    <a:pt x="1801729" y="669317"/>
                  </a:cubicBezTo>
                  <a:lnTo>
                    <a:pt x="19882" y="669317"/>
                  </a:lnTo>
                  <a:cubicBezTo>
                    <a:pt x="14609" y="669317"/>
                    <a:pt x="9552" y="667222"/>
                    <a:pt x="5823" y="663493"/>
                  </a:cubicBezTo>
                  <a:cubicBezTo>
                    <a:pt x="2095" y="659765"/>
                    <a:pt x="0" y="654708"/>
                    <a:pt x="0" y="649434"/>
                  </a:cubicBezTo>
                  <a:lnTo>
                    <a:pt x="0" y="19882"/>
                  </a:lnTo>
                  <a:cubicBezTo>
                    <a:pt x="0" y="14609"/>
                    <a:pt x="2095" y="9552"/>
                    <a:pt x="5823" y="5823"/>
                  </a:cubicBezTo>
                  <a:cubicBezTo>
                    <a:pt x="9552" y="2095"/>
                    <a:pt x="14609" y="0"/>
                    <a:pt x="19882" y="0"/>
                  </a:cubicBezTo>
                  <a:close/>
                </a:path>
              </a:pathLst>
            </a:custGeom>
            <a:solidFill>
              <a:srgbClr val="FBF6F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824615" y="3742957"/>
            <a:ext cx="4249024" cy="962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62"/>
              </a:lnSpc>
              <a:spcBef>
                <a:spcPct val="0"/>
              </a:spcBef>
            </a:pPr>
            <a:r>
              <a:rPr lang="en-US" sz="4946">
                <a:solidFill>
                  <a:srgbClr val="28407E"/>
                </a:solidFill>
                <a:latin typeface="Inter Medium"/>
              </a:rPr>
              <a:t>Technology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95438" y="2206360"/>
            <a:ext cx="9363862" cy="4159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26763" indent="-663382" lvl="1">
              <a:lnSpc>
                <a:spcPts val="8296"/>
              </a:lnSpc>
              <a:buFont typeface="Arial"/>
              <a:buChar char="•"/>
            </a:pPr>
            <a:r>
              <a:rPr lang="en-US" sz="6145" spc="368">
                <a:solidFill>
                  <a:srgbClr val="28407E"/>
                </a:solidFill>
                <a:latin typeface="Inter Bold"/>
              </a:rPr>
              <a:t>Made in Africa</a:t>
            </a:r>
          </a:p>
          <a:p>
            <a:pPr>
              <a:lnSpc>
                <a:spcPts val="8296"/>
              </a:lnSpc>
            </a:pPr>
          </a:p>
          <a:p>
            <a:pPr marL="1326763" indent="-663382" lvl="1">
              <a:lnSpc>
                <a:spcPts val="8296"/>
              </a:lnSpc>
              <a:buFont typeface="Arial"/>
              <a:buChar char="•"/>
            </a:pPr>
            <a:r>
              <a:rPr lang="en-US" sz="6145" spc="368">
                <a:solidFill>
                  <a:srgbClr val="28407E"/>
                </a:solidFill>
                <a:latin typeface="Inter Bold"/>
              </a:rPr>
              <a:t>Encyclopedia of African History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18623" y="3085584"/>
            <a:ext cx="7360716" cy="531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Made in Africa</a:t>
            </a:r>
          </a:p>
          <a:p>
            <a:pPr marL="922765" indent="-461383" lvl="1">
              <a:lnSpc>
                <a:spcPts val="6966"/>
              </a:lnSpc>
              <a:buFont typeface="Arial"/>
              <a:buChar char="•"/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Libraries</a:t>
            </a:r>
          </a:p>
          <a:p>
            <a:pPr marL="922765" indent="-461383" lvl="1">
              <a:lnSpc>
                <a:spcPts val="6966"/>
              </a:lnSpc>
              <a:buFont typeface="Arial"/>
              <a:buChar char="•"/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Frameworks</a:t>
            </a:r>
          </a:p>
          <a:p>
            <a:pPr marL="922765" indent="-461383" lvl="1">
              <a:lnSpc>
                <a:spcPts val="6966"/>
              </a:lnSpc>
              <a:buFont typeface="Arial"/>
              <a:buChar char="•"/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Extensions</a:t>
            </a:r>
          </a:p>
          <a:p>
            <a:pPr marL="922765" indent="-461383" lvl="1">
              <a:lnSpc>
                <a:spcPts val="6966"/>
              </a:lnSpc>
              <a:buFont typeface="Arial"/>
              <a:buChar char="•"/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Query Builders </a:t>
            </a:r>
          </a:p>
          <a:p>
            <a:pPr marL="922765" indent="-461383" lvl="1">
              <a:lnSpc>
                <a:spcPts val="6966"/>
              </a:lnSpc>
              <a:buFont typeface="Arial"/>
              <a:buChar char="•"/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Chatbots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45792" y="3835656"/>
            <a:ext cx="4114800" cy="4114800"/>
            <a:chOff x="0" y="0"/>
            <a:chExt cx="5486400" cy="548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0317" y="2115286"/>
            <a:ext cx="15347366" cy="182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In Arts - Nana Oforiatta Ayim’s Open-Source Encyclopedia of African History.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70317" y="4575594"/>
            <a:ext cx="15347366" cy="94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Cultural Encyclopedia Project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70317" y="6601960"/>
            <a:ext cx="15347366" cy="182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Documenting past, present, and future African arts and culture (starting with Ghana)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483558"/>
          </a:xfrm>
          <a:custGeom>
            <a:avLst/>
            <a:gdLst/>
            <a:ahLst/>
            <a:cxnLst/>
            <a:rect r="r" b="b" t="t" l="l"/>
            <a:pathLst>
              <a:path h="10483558" w="18288000">
                <a:moveTo>
                  <a:pt x="0" y="0"/>
                </a:moveTo>
                <a:lnTo>
                  <a:pt x="18288000" y="0"/>
                </a:lnTo>
                <a:lnTo>
                  <a:pt x="18288000" y="10483558"/>
                </a:lnTo>
                <a:lnTo>
                  <a:pt x="0" y="10483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12" t="0" r="-7612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338908" y="696874"/>
            <a:ext cx="6082526" cy="1148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960"/>
              </a:lnSpc>
            </a:pPr>
            <a:r>
              <a:rPr lang="en-US" sz="8000" spc="-512">
                <a:solidFill>
                  <a:srgbClr val="FFFFFF"/>
                </a:solidFill>
                <a:latin typeface="Inter Medium"/>
              </a:rPr>
              <a:t>COMMUNITY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258187"/>
            <a:ext cx="8581779" cy="70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PyCon Africa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OSCA - Open Source Community Africa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Everything Open Source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CHAOSS Africa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Django Girls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She code Africa</a:t>
            </a:r>
          </a:p>
          <a:p>
            <a:pPr marL="906780" indent="-453390" lvl="1">
              <a:lnSpc>
                <a:spcPts val="6845"/>
              </a:lnSpc>
              <a:buFont typeface="Arial"/>
              <a:buChar char="•"/>
            </a:pPr>
            <a:r>
              <a:rPr lang="en-US" sz="4200">
                <a:solidFill>
                  <a:srgbClr val="28407E"/>
                </a:solidFill>
                <a:latin typeface="Agrandir"/>
              </a:rPr>
              <a:t>Linux User Group of Mauritius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540267" y="3848481"/>
            <a:ext cx="4114800" cy="4114800"/>
            <a:chOff x="0" y="0"/>
            <a:chExt cx="5486400" cy="548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546591" y="1173048"/>
            <a:ext cx="3392489" cy="3392475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343994" y="1173048"/>
            <a:ext cx="3392489" cy="3392475"/>
            <a:chOff x="0" y="0"/>
            <a:chExt cx="6350025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144038" y="1173048"/>
            <a:ext cx="3392489" cy="3392475"/>
            <a:chOff x="0" y="0"/>
            <a:chExt cx="6350025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751474" y="1173048"/>
            <a:ext cx="3392489" cy="3392475"/>
            <a:chOff x="0" y="0"/>
            <a:chExt cx="6350025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0" t="-308" r="0" b="-308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546591" y="5718916"/>
            <a:ext cx="3392489" cy="3392475"/>
            <a:chOff x="0" y="0"/>
            <a:chExt cx="6350025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343994" y="5718916"/>
            <a:ext cx="3392489" cy="3392475"/>
            <a:chOff x="0" y="0"/>
            <a:chExt cx="6350025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144038" y="5718916"/>
            <a:ext cx="3392489" cy="3392475"/>
            <a:chOff x="0" y="0"/>
            <a:chExt cx="6350025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5000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751474" y="5718916"/>
            <a:ext cx="3392489" cy="3392475"/>
            <a:chOff x="0" y="0"/>
            <a:chExt cx="6350025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l="0" t="-5062" r="0" b="-5062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6016180" y="658544"/>
            <a:ext cx="2358527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  <a:spcBef>
                <a:spcPct val="0"/>
              </a:spcBef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Samson Goddy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44724" y="629664"/>
            <a:ext cx="1696244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  <a:spcBef>
                <a:spcPct val="0"/>
              </a:spcBef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Velda Kiara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656708" y="629664"/>
            <a:ext cx="2272363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Mannie Young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949087" y="629664"/>
            <a:ext cx="2902478" cy="405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3"/>
              </a:lnSpc>
              <a:spcBef>
                <a:spcPct val="0"/>
              </a:spcBef>
            </a:pPr>
            <a:r>
              <a:rPr lang="en-US" sz="2389">
                <a:solidFill>
                  <a:srgbClr val="28407E"/>
                </a:solidFill>
                <a:latin typeface="Inter Medium"/>
              </a:rPr>
              <a:t>Marlene Manghami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108645" y="9325467"/>
            <a:ext cx="1954735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  <a:spcBef>
                <a:spcPct val="0"/>
              </a:spcBef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Ruth Ikegah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746091" y="9325467"/>
            <a:ext cx="2588296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  <a:spcBef>
                <a:spcPct val="0"/>
              </a:spcBef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Sheena Oconnell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704100" y="9329462"/>
            <a:ext cx="2473411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Anna Makarudze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469503" y="9329462"/>
            <a:ext cx="1956430" cy="39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76"/>
              </a:lnSpc>
              <a:spcBef>
                <a:spcPct val="0"/>
              </a:spcBef>
            </a:pPr>
            <a:r>
              <a:rPr lang="en-US" sz="2391">
                <a:solidFill>
                  <a:srgbClr val="28407E"/>
                </a:solidFill>
                <a:latin typeface="Inter Medium"/>
              </a:rPr>
              <a:t>Yaa Nuamah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398305" y="4632198"/>
            <a:ext cx="11990766" cy="784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67"/>
              </a:lnSpc>
            </a:pPr>
            <a:r>
              <a:rPr lang="en-US" sz="3600">
                <a:solidFill>
                  <a:srgbClr val="79486D"/>
                </a:solidFill>
                <a:latin typeface="Agrandir Bold"/>
              </a:rPr>
              <a:t>People Leading the Open Source movement in Africa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255995"/>
            <a:ext cx="5840855" cy="2146112"/>
            <a:chOff x="0" y="0"/>
            <a:chExt cx="1821611" cy="6693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1611" cy="669317"/>
            </a:xfrm>
            <a:custGeom>
              <a:avLst/>
              <a:gdLst/>
              <a:ahLst/>
              <a:cxnLst/>
              <a:rect r="r" b="b" t="t" l="l"/>
              <a:pathLst>
                <a:path h="669317" w="1821611">
                  <a:moveTo>
                    <a:pt x="19882" y="0"/>
                  </a:moveTo>
                  <a:lnTo>
                    <a:pt x="1801729" y="0"/>
                  </a:lnTo>
                  <a:cubicBezTo>
                    <a:pt x="1807002" y="0"/>
                    <a:pt x="1812059" y="2095"/>
                    <a:pt x="1815788" y="5823"/>
                  </a:cubicBezTo>
                  <a:cubicBezTo>
                    <a:pt x="1819517" y="9552"/>
                    <a:pt x="1821611" y="14609"/>
                    <a:pt x="1821611" y="19882"/>
                  </a:cubicBezTo>
                  <a:lnTo>
                    <a:pt x="1821611" y="649434"/>
                  </a:lnTo>
                  <a:cubicBezTo>
                    <a:pt x="1821611" y="654708"/>
                    <a:pt x="1819517" y="659765"/>
                    <a:pt x="1815788" y="663493"/>
                  </a:cubicBezTo>
                  <a:cubicBezTo>
                    <a:pt x="1812059" y="667222"/>
                    <a:pt x="1807002" y="669317"/>
                    <a:pt x="1801729" y="669317"/>
                  </a:cubicBezTo>
                  <a:lnTo>
                    <a:pt x="19882" y="669317"/>
                  </a:lnTo>
                  <a:cubicBezTo>
                    <a:pt x="14609" y="669317"/>
                    <a:pt x="9552" y="667222"/>
                    <a:pt x="5823" y="663493"/>
                  </a:cubicBezTo>
                  <a:cubicBezTo>
                    <a:pt x="2095" y="659765"/>
                    <a:pt x="0" y="654708"/>
                    <a:pt x="0" y="649434"/>
                  </a:cubicBezTo>
                  <a:lnTo>
                    <a:pt x="0" y="19882"/>
                  </a:lnTo>
                  <a:cubicBezTo>
                    <a:pt x="0" y="14609"/>
                    <a:pt x="2095" y="9552"/>
                    <a:pt x="5823" y="5823"/>
                  </a:cubicBezTo>
                  <a:cubicBezTo>
                    <a:pt x="9552" y="2095"/>
                    <a:pt x="14609" y="0"/>
                    <a:pt x="19882" y="0"/>
                  </a:cubicBezTo>
                  <a:close/>
                </a:path>
              </a:pathLst>
            </a:custGeom>
            <a:solidFill>
              <a:srgbClr val="FBF6F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72852" y="3742957"/>
            <a:ext cx="3352551" cy="962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62"/>
              </a:lnSpc>
              <a:spcBef>
                <a:spcPct val="0"/>
              </a:spcBef>
            </a:pPr>
            <a:r>
              <a:rPr lang="en-US" sz="4946">
                <a:solidFill>
                  <a:srgbClr val="28407E"/>
                </a:solidFill>
                <a:latin typeface="Inter Medium"/>
              </a:rPr>
              <a:t>Challenges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620487" y="1408040"/>
            <a:ext cx="8115300" cy="652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480"/>
              </a:lnSpc>
              <a:buFont typeface="Arial"/>
              <a:buChar char="•"/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Opportunities (especially for junior developers)</a:t>
            </a:r>
          </a:p>
          <a:p>
            <a:pPr>
              <a:lnSpc>
                <a:spcPts val="6480"/>
              </a:lnSpc>
            </a:pPr>
          </a:p>
          <a:p>
            <a:pPr marL="1036320" indent="-518160" lvl="1">
              <a:lnSpc>
                <a:spcPts val="6480"/>
              </a:lnSpc>
              <a:buFont typeface="Arial"/>
              <a:buChar char="•"/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Resources</a:t>
            </a:r>
          </a:p>
          <a:p>
            <a:pPr>
              <a:lnSpc>
                <a:spcPts val="6480"/>
              </a:lnSpc>
            </a:pPr>
          </a:p>
          <a:p>
            <a:pPr marL="1036320" indent="-518160" lvl="1">
              <a:lnSpc>
                <a:spcPts val="6480"/>
              </a:lnSpc>
              <a:buFont typeface="Arial"/>
              <a:buChar char="•"/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Travel and Visas</a:t>
            </a:r>
          </a:p>
          <a:p>
            <a:pPr>
              <a:lnSpc>
                <a:spcPts val="648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5469" y="2683131"/>
            <a:ext cx="13437062" cy="364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84"/>
              </a:lnSpc>
            </a:pPr>
            <a:r>
              <a:rPr lang="en-US" sz="7173" spc="430">
                <a:solidFill>
                  <a:srgbClr val="28407E"/>
                </a:solidFill>
                <a:latin typeface="Inter Bold"/>
              </a:rPr>
              <a:t>I want to accomplish more through Everything Open Source and Research.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706857"/>
            <a:ext cx="16641089" cy="1187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84"/>
              </a:lnSpc>
            </a:pPr>
            <a:r>
              <a:rPr lang="en-US" sz="7173" spc="430">
                <a:solidFill>
                  <a:srgbClr val="28407E"/>
                </a:solidFill>
                <a:latin typeface="Inter Bold"/>
              </a:rPr>
              <a:t>Why should you be a part of this?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660231" y="919949"/>
            <a:ext cx="7978999" cy="826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69"/>
              </a:lnSpc>
            </a:pPr>
            <a:r>
              <a:rPr lang="en-US" sz="4459">
                <a:solidFill>
                  <a:srgbClr val="28407E"/>
                </a:solidFill>
                <a:latin typeface="Inter Medium"/>
              </a:rPr>
              <a:t>We are at work, right here, making an impact while bringing others to open source.</a:t>
            </a:r>
          </a:p>
          <a:p>
            <a:pPr>
              <a:lnSpc>
                <a:spcPts val="7269"/>
              </a:lnSpc>
            </a:pPr>
          </a:p>
          <a:p>
            <a:pPr>
              <a:lnSpc>
                <a:spcPts val="7269"/>
              </a:lnSpc>
            </a:pPr>
            <a:r>
              <a:rPr lang="en-US" sz="4459">
                <a:solidFill>
                  <a:srgbClr val="28407E"/>
                </a:solidFill>
                <a:latin typeface="Inter Medium"/>
              </a:rPr>
              <a:t>How do you intend to help?</a:t>
            </a:r>
          </a:p>
          <a:p>
            <a:pPr>
              <a:lnSpc>
                <a:spcPts val="7269"/>
              </a:lnSpc>
            </a:pPr>
          </a:p>
          <a:p>
            <a:pPr algn="l">
              <a:lnSpc>
                <a:spcPts val="7269"/>
              </a:lnSpc>
            </a:pPr>
            <a:r>
              <a:rPr lang="en-US" sz="4459">
                <a:solidFill>
                  <a:srgbClr val="28407E"/>
                </a:solidFill>
                <a:latin typeface="Inter Medium"/>
              </a:rPr>
              <a:t>Community Over Code Africa, next?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9144000" cy="10287000"/>
            <a:chOff x="0" y="0"/>
            <a:chExt cx="1219200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6075" t="0" r="2725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60077" y="3859503"/>
            <a:ext cx="14367847" cy="2463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05"/>
              </a:lnSpc>
            </a:pPr>
            <a:r>
              <a:rPr lang="en-US" sz="7337" spc="440">
                <a:solidFill>
                  <a:srgbClr val="28407E"/>
                </a:solidFill>
                <a:latin typeface="Inter Bold"/>
              </a:rPr>
              <a:t>My name is Abena because I was born on a Tuesday.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18850" y="510838"/>
            <a:ext cx="2784405" cy="1443660"/>
          </a:xfrm>
          <a:custGeom>
            <a:avLst/>
            <a:gdLst/>
            <a:ahLst/>
            <a:cxnLst/>
            <a:rect r="r" b="b" t="t" l="l"/>
            <a:pathLst>
              <a:path h="1443660" w="2784405">
                <a:moveTo>
                  <a:pt x="0" y="0"/>
                </a:moveTo>
                <a:lnTo>
                  <a:pt x="2784406" y="0"/>
                </a:lnTo>
                <a:lnTo>
                  <a:pt x="2784406" y="1443661"/>
                </a:lnTo>
                <a:lnTo>
                  <a:pt x="0" y="144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658" r="0" b="-4685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64087" y="5605137"/>
            <a:ext cx="593962" cy="593962"/>
          </a:xfrm>
          <a:custGeom>
            <a:avLst/>
            <a:gdLst/>
            <a:ahLst/>
            <a:cxnLst/>
            <a:rect r="r" b="b" t="t" l="l"/>
            <a:pathLst>
              <a:path h="593962" w="593962">
                <a:moveTo>
                  <a:pt x="0" y="0"/>
                </a:moveTo>
                <a:lnTo>
                  <a:pt x="593962" y="0"/>
                </a:lnTo>
                <a:lnTo>
                  <a:pt x="593962" y="593962"/>
                </a:lnTo>
                <a:lnTo>
                  <a:pt x="0" y="593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02344" y="5578856"/>
            <a:ext cx="593962" cy="593962"/>
          </a:xfrm>
          <a:custGeom>
            <a:avLst/>
            <a:gdLst/>
            <a:ahLst/>
            <a:cxnLst/>
            <a:rect r="r" b="b" t="t" l="l"/>
            <a:pathLst>
              <a:path h="593962" w="593962">
                <a:moveTo>
                  <a:pt x="0" y="0"/>
                </a:moveTo>
                <a:lnTo>
                  <a:pt x="593962" y="0"/>
                </a:lnTo>
                <a:lnTo>
                  <a:pt x="593962" y="593963"/>
                </a:lnTo>
                <a:lnTo>
                  <a:pt x="0" y="593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86872" y="5531365"/>
            <a:ext cx="732920" cy="688945"/>
          </a:xfrm>
          <a:custGeom>
            <a:avLst/>
            <a:gdLst/>
            <a:ahLst/>
            <a:cxnLst/>
            <a:rect r="r" b="b" t="t" l="l"/>
            <a:pathLst>
              <a:path h="688945" w="732920">
                <a:moveTo>
                  <a:pt x="0" y="0"/>
                </a:moveTo>
                <a:lnTo>
                  <a:pt x="732920" y="0"/>
                </a:lnTo>
                <a:lnTo>
                  <a:pt x="732920" y="688945"/>
                </a:lnTo>
                <a:lnTo>
                  <a:pt x="0" y="6889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43956" y="5599642"/>
            <a:ext cx="592003" cy="604953"/>
          </a:xfrm>
          <a:custGeom>
            <a:avLst/>
            <a:gdLst/>
            <a:ahLst/>
            <a:cxnLst/>
            <a:rect r="r" b="b" t="t" l="l"/>
            <a:pathLst>
              <a:path h="604953" w="592003">
                <a:moveTo>
                  <a:pt x="0" y="0"/>
                </a:moveTo>
                <a:lnTo>
                  <a:pt x="592003" y="0"/>
                </a:lnTo>
                <a:lnTo>
                  <a:pt x="592003" y="604952"/>
                </a:lnTo>
                <a:lnTo>
                  <a:pt x="0" y="604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579199" y="2796064"/>
            <a:ext cx="5129601" cy="121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19"/>
              </a:lnSpc>
            </a:pPr>
            <a:r>
              <a:rPr lang="en-US" sz="8499" spc="-543">
                <a:solidFill>
                  <a:srgbClr val="28407E"/>
                </a:solidFill>
                <a:latin typeface="Inter"/>
              </a:rPr>
              <a:t>Thank you!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24207" y="4479816"/>
            <a:ext cx="3636861" cy="656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51"/>
              </a:lnSpc>
            </a:pPr>
            <a:r>
              <a:rPr lang="en-US" sz="4599" spc="-294">
                <a:solidFill>
                  <a:srgbClr val="28407E"/>
                </a:solidFill>
                <a:latin typeface="Inter"/>
              </a:rPr>
              <a:t>Let’s connect!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93478" y="5669518"/>
            <a:ext cx="5402894" cy="656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51"/>
              </a:lnSpc>
            </a:pPr>
            <a:r>
              <a:rPr lang="en-US" sz="4599" spc="-294">
                <a:solidFill>
                  <a:srgbClr val="28407E"/>
                </a:solidFill>
                <a:latin typeface="Inter"/>
              </a:rPr>
              <a:t>@mesrenyamedogbe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12010" y="3284716"/>
            <a:ext cx="11863980" cy="484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84"/>
              </a:lnSpc>
            </a:pPr>
            <a:r>
              <a:rPr lang="en-US" sz="7173" spc="430">
                <a:solidFill>
                  <a:srgbClr val="28407E"/>
                </a:solidFill>
                <a:latin typeface="Inter Bold"/>
              </a:rPr>
              <a:t>I hope this encourages you to contribute to the Open Source movement in Africa.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10568" y="0"/>
            <a:ext cx="10460667" cy="10602977"/>
          </a:xfrm>
          <a:custGeom>
            <a:avLst/>
            <a:gdLst/>
            <a:ahLst/>
            <a:cxnLst/>
            <a:rect r="r" b="b" t="t" l="l"/>
            <a:pathLst>
              <a:path h="10602977" w="10460667">
                <a:moveTo>
                  <a:pt x="0" y="0"/>
                </a:moveTo>
                <a:lnTo>
                  <a:pt x="10460667" y="0"/>
                </a:lnTo>
                <a:lnTo>
                  <a:pt x="10460667" y="10602977"/>
                </a:lnTo>
                <a:lnTo>
                  <a:pt x="0" y="10602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2" t="0" r="-2309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58818" y="1679130"/>
            <a:ext cx="7704901" cy="717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14714" indent="-507357" lvl="1">
              <a:lnSpc>
                <a:spcPts val="6344"/>
              </a:lnSpc>
              <a:buFont typeface="Arial"/>
              <a:buChar char="•"/>
            </a:pPr>
            <a:r>
              <a:rPr lang="en-US" sz="4699" spc="281">
                <a:solidFill>
                  <a:srgbClr val="28407E"/>
                </a:solidFill>
                <a:latin typeface="Inter Bold"/>
              </a:rPr>
              <a:t>1.3 Billion people - 54 countries</a:t>
            </a:r>
          </a:p>
          <a:p>
            <a:pPr marL="1014714" indent="-507357" lvl="1">
              <a:lnSpc>
                <a:spcPts val="6344"/>
              </a:lnSpc>
              <a:buFont typeface="Arial"/>
              <a:buChar char="•"/>
            </a:pPr>
            <a:r>
              <a:rPr lang="en-US" sz="4699" spc="281">
                <a:solidFill>
                  <a:srgbClr val="28407E"/>
                </a:solidFill>
                <a:latin typeface="Inter Bold"/>
              </a:rPr>
              <a:t>Second largest population in the world</a:t>
            </a:r>
          </a:p>
          <a:p>
            <a:pPr marL="1014714" indent="-507357" lvl="1">
              <a:lnSpc>
                <a:spcPts val="6344"/>
              </a:lnSpc>
              <a:buFont typeface="Arial"/>
              <a:buChar char="•"/>
            </a:pPr>
            <a:r>
              <a:rPr lang="en-US" sz="4699" spc="281">
                <a:solidFill>
                  <a:srgbClr val="28407E"/>
                </a:solidFill>
                <a:latin typeface="Inter Bold"/>
              </a:rPr>
              <a:t>Over 1600 different languages</a:t>
            </a:r>
          </a:p>
          <a:p>
            <a:pPr marL="1014714" indent="-507357" lvl="1">
              <a:lnSpc>
                <a:spcPts val="6344"/>
              </a:lnSpc>
              <a:buFont typeface="Arial"/>
              <a:buChar char="•"/>
            </a:pPr>
            <a:r>
              <a:rPr lang="en-US" sz="4699" spc="281">
                <a:solidFill>
                  <a:srgbClr val="28407E"/>
                </a:solidFill>
                <a:latin typeface="Inter Bold"/>
              </a:rPr>
              <a:t>Open Source is uniting us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4244" y="1435713"/>
            <a:ext cx="11491953" cy="6605212"/>
          </a:xfrm>
          <a:custGeom>
            <a:avLst/>
            <a:gdLst/>
            <a:ahLst/>
            <a:cxnLst/>
            <a:rect r="r" b="b" t="t" l="l"/>
            <a:pathLst>
              <a:path h="6605212" w="11491953">
                <a:moveTo>
                  <a:pt x="0" y="0"/>
                </a:moveTo>
                <a:lnTo>
                  <a:pt x="11491954" y="0"/>
                </a:lnTo>
                <a:lnTo>
                  <a:pt x="11491954" y="6605211"/>
                </a:lnTo>
                <a:lnTo>
                  <a:pt x="0" y="6605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" t="0" r="-272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17789"/>
            <a:ext cx="8540084" cy="1040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2400">
                <a:solidFill>
                  <a:srgbClr val="28407E"/>
                </a:solidFill>
                <a:latin typeface="Agrandir"/>
              </a:rPr>
              <a:t>Trends of open source contributions from African users between 2010 and 2020 - ictworks.org, 2022.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714223" y="5226164"/>
            <a:ext cx="4886755" cy="3013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867"/>
              </a:lnSpc>
              <a:buFont typeface="Arial"/>
              <a:buChar char="•"/>
            </a:pPr>
            <a:r>
              <a:rPr lang="en-US" sz="3600">
                <a:solidFill>
                  <a:srgbClr val="28407E"/>
                </a:solidFill>
                <a:latin typeface="Agrandir"/>
              </a:rPr>
              <a:t>South Africa</a:t>
            </a:r>
          </a:p>
          <a:p>
            <a:pPr marL="777240" indent="-388620" lvl="1">
              <a:lnSpc>
                <a:spcPts val="5867"/>
              </a:lnSpc>
              <a:buFont typeface="Arial"/>
              <a:buChar char="•"/>
            </a:pPr>
            <a:r>
              <a:rPr lang="en-US" sz="3600">
                <a:solidFill>
                  <a:srgbClr val="28407E"/>
                </a:solidFill>
                <a:latin typeface="Agrandir"/>
              </a:rPr>
              <a:t>Egypt</a:t>
            </a:r>
          </a:p>
          <a:p>
            <a:pPr marL="777240" indent="-388620" lvl="1">
              <a:lnSpc>
                <a:spcPts val="5867"/>
              </a:lnSpc>
              <a:buFont typeface="Arial"/>
              <a:buChar char="•"/>
            </a:pPr>
            <a:r>
              <a:rPr lang="en-US" sz="3600">
                <a:solidFill>
                  <a:srgbClr val="28407E"/>
                </a:solidFill>
                <a:latin typeface="Agrandir"/>
              </a:rPr>
              <a:t>Kenya</a:t>
            </a:r>
          </a:p>
          <a:p>
            <a:pPr marL="777240" indent="-388620" lvl="1">
              <a:lnSpc>
                <a:spcPts val="5867"/>
              </a:lnSpc>
              <a:buFont typeface="Arial"/>
              <a:buChar char="•"/>
            </a:pPr>
            <a:r>
              <a:rPr lang="en-US" sz="3600">
                <a:solidFill>
                  <a:srgbClr val="28407E"/>
                </a:solidFill>
                <a:latin typeface="Agrandir"/>
              </a:rPr>
              <a:t>Nigeria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14223" y="3291274"/>
            <a:ext cx="4886755" cy="1527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67"/>
              </a:lnSpc>
            </a:pPr>
            <a:r>
              <a:rPr lang="en-US" sz="3600">
                <a:solidFill>
                  <a:srgbClr val="28407E"/>
                </a:solidFill>
                <a:latin typeface="Agrandir Medium"/>
              </a:rPr>
              <a:t>Github Authors and Contributors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468" y="4449763"/>
            <a:ext cx="4457437" cy="1148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960"/>
              </a:lnSpc>
            </a:pPr>
            <a:r>
              <a:rPr lang="en-US" sz="8000" spc="-512">
                <a:solidFill>
                  <a:srgbClr val="28407E"/>
                </a:solidFill>
                <a:latin typeface="Inter Medium"/>
              </a:rPr>
              <a:t>Identity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784783" y="1365020"/>
            <a:ext cx="7097287" cy="2434044"/>
            <a:chOff x="0" y="0"/>
            <a:chExt cx="2213460" cy="7591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3460" cy="759115"/>
            </a:xfrm>
            <a:custGeom>
              <a:avLst/>
              <a:gdLst/>
              <a:ahLst/>
              <a:cxnLst/>
              <a:rect r="r" b="b" t="t" l="l"/>
              <a:pathLst>
                <a:path h="759115" w="2213460">
                  <a:moveTo>
                    <a:pt x="16362" y="0"/>
                  </a:moveTo>
                  <a:lnTo>
                    <a:pt x="2197097" y="0"/>
                  </a:lnTo>
                  <a:cubicBezTo>
                    <a:pt x="2201437" y="0"/>
                    <a:pt x="2205599" y="1724"/>
                    <a:pt x="2208667" y="4792"/>
                  </a:cubicBezTo>
                  <a:cubicBezTo>
                    <a:pt x="2211736" y="7861"/>
                    <a:pt x="2213460" y="12023"/>
                    <a:pt x="2213460" y="16362"/>
                  </a:cubicBezTo>
                  <a:lnTo>
                    <a:pt x="2213460" y="742753"/>
                  </a:lnTo>
                  <a:cubicBezTo>
                    <a:pt x="2213460" y="747092"/>
                    <a:pt x="2211736" y="751254"/>
                    <a:pt x="2208667" y="754323"/>
                  </a:cubicBezTo>
                  <a:cubicBezTo>
                    <a:pt x="2205599" y="757391"/>
                    <a:pt x="2201437" y="759115"/>
                    <a:pt x="2197097" y="759115"/>
                  </a:cubicBezTo>
                  <a:lnTo>
                    <a:pt x="16362" y="759115"/>
                  </a:lnTo>
                  <a:cubicBezTo>
                    <a:pt x="12023" y="759115"/>
                    <a:pt x="7861" y="757391"/>
                    <a:pt x="4792" y="754323"/>
                  </a:cubicBezTo>
                  <a:cubicBezTo>
                    <a:pt x="1724" y="751254"/>
                    <a:pt x="0" y="747092"/>
                    <a:pt x="0" y="742753"/>
                  </a:cubicBezTo>
                  <a:lnTo>
                    <a:pt x="0" y="16362"/>
                  </a:lnTo>
                  <a:cubicBezTo>
                    <a:pt x="0" y="12023"/>
                    <a:pt x="1724" y="7861"/>
                    <a:pt x="4792" y="4792"/>
                  </a:cubicBezTo>
                  <a:cubicBezTo>
                    <a:pt x="7861" y="1724"/>
                    <a:pt x="12023" y="0"/>
                    <a:pt x="16362" y="0"/>
                  </a:cubicBezTo>
                  <a:close/>
                </a:path>
              </a:pathLst>
            </a:custGeom>
            <a:solidFill>
              <a:srgbClr val="FBF6F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784783" y="3925191"/>
            <a:ext cx="7097287" cy="2434044"/>
            <a:chOff x="0" y="0"/>
            <a:chExt cx="2213460" cy="7591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13460" cy="759115"/>
            </a:xfrm>
            <a:custGeom>
              <a:avLst/>
              <a:gdLst/>
              <a:ahLst/>
              <a:cxnLst/>
              <a:rect r="r" b="b" t="t" l="l"/>
              <a:pathLst>
                <a:path h="759115" w="2213460">
                  <a:moveTo>
                    <a:pt x="16362" y="0"/>
                  </a:moveTo>
                  <a:lnTo>
                    <a:pt x="2197097" y="0"/>
                  </a:lnTo>
                  <a:cubicBezTo>
                    <a:pt x="2201437" y="0"/>
                    <a:pt x="2205599" y="1724"/>
                    <a:pt x="2208667" y="4792"/>
                  </a:cubicBezTo>
                  <a:cubicBezTo>
                    <a:pt x="2211736" y="7861"/>
                    <a:pt x="2213460" y="12023"/>
                    <a:pt x="2213460" y="16362"/>
                  </a:cubicBezTo>
                  <a:lnTo>
                    <a:pt x="2213460" y="742753"/>
                  </a:lnTo>
                  <a:cubicBezTo>
                    <a:pt x="2213460" y="747092"/>
                    <a:pt x="2211736" y="751254"/>
                    <a:pt x="2208667" y="754323"/>
                  </a:cubicBezTo>
                  <a:cubicBezTo>
                    <a:pt x="2205599" y="757391"/>
                    <a:pt x="2201437" y="759115"/>
                    <a:pt x="2197097" y="759115"/>
                  </a:cubicBezTo>
                  <a:lnTo>
                    <a:pt x="16362" y="759115"/>
                  </a:lnTo>
                  <a:cubicBezTo>
                    <a:pt x="12023" y="759115"/>
                    <a:pt x="7861" y="757391"/>
                    <a:pt x="4792" y="754323"/>
                  </a:cubicBezTo>
                  <a:cubicBezTo>
                    <a:pt x="1724" y="751254"/>
                    <a:pt x="0" y="747092"/>
                    <a:pt x="0" y="742753"/>
                  </a:cubicBezTo>
                  <a:lnTo>
                    <a:pt x="0" y="16362"/>
                  </a:lnTo>
                  <a:cubicBezTo>
                    <a:pt x="0" y="12023"/>
                    <a:pt x="1724" y="7861"/>
                    <a:pt x="4792" y="4792"/>
                  </a:cubicBezTo>
                  <a:cubicBezTo>
                    <a:pt x="7861" y="1724"/>
                    <a:pt x="12023" y="0"/>
                    <a:pt x="16362" y="0"/>
                  </a:cubicBezTo>
                  <a:close/>
                </a:path>
              </a:pathLst>
            </a:custGeom>
            <a:solidFill>
              <a:srgbClr val="F79A9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84783" y="6487936"/>
            <a:ext cx="7097287" cy="2434044"/>
            <a:chOff x="0" y="0"/>
            <a:chExt cx="2213460" cy="75911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13460" cy="759115"/>
            </a:xfrm>
            <a:custGeom>
              <a:avLst/>
              <a:gdLst/>
              <a:ahLst/>
              <a:cxnLst/>
              <a:rect r="r" b="b" t="t" l="l"/>
              <a:pathLst>
                <a:path h="759115" w="2213460">
                  <a:moveTo>
                    <a:pt x="16362" y="0"/>
                  </a:moveTo>
                  <a:lnTo>
                    <a:pt x="2197097" y="0"/>
                  </a:lnTo>
                  <a:cubicBezTo>
                    <a:pt x="2201437" y="0"/>
                    <a:pt x="2205599" y="1724"/>
                    <a:pt x="2208667" y="4792"/>
                  </a:cubicBezTo>
                  <a:cubicBezTo>
                    <a:pt x="2211736" y="7861"/>
                    <a:pt x="2213460" y="12023"/>
                    <a:pt x="2213460" y="16362"/>
                  </a:cubicBezTo>
                  <a:lnTo>
                    <a:pt x="2213460" y="742753"/>
                  </a:lnTo>
                  <a:cubicBezTo>
                    <a:pt x="2213460" y="747092"/>
                    <a:pt x="2211736" y="751254"/>
                    <a:pt x="2208667" y="754323"/>
                  </a:cubicBezTo>
                  <a:cubicBezTo>
                    <a:pt x="2205599" y="757391"/>
                    <a:pt x="2201437" y="759115"/>
                    <a:pt x="2197097" y="759115"/>
                  </a:cubicBezTo>
                  <a:lnTo>
                    <a:pt x="16362" y="759115"/>
                  </a:lnTo>
                  <a:cubicBezTo>
                    <a:pt x="12023" y="759115"/>
                    <a:pt x="7861" y="757391"/>
                    <a:pt x="4792" y="754323"/>
                  </a:cubicBezTo>
                  <a:cubicBezTo>
                    <a:pt x="1724" y="751254"/>
                    <a:pt x="0" y="747092"/>
                    <a:pt x="0" y="742753"/>
                  </a:cubicBezTo>
                  <a:lnTo>
                    <a:pt x="0" y="16362"/>
                  </a:lnTo>
                  <a:cubicBezTo>
                    <a:pt x="0" y="12023"/>
                    <a:pt x="1724" y="7861"/>
                    <a:pt x="4792" y="4792"/>
                  </a:cubicBezTo>
                  <a:cubicBezTo>
                    <a:pt x="7861" y="1724"/>
                    <a:pt x="12023" y="0"/>
                    <a:pt x="16362" y="0"/>
                  </a:cubicBezTo>
                  <a:close/>
                </a:path>
              </a:pathLst>
            </a:custGeom>
            <a:solidFill>
              <a:srgbClr val="C8E8E5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379423" y="7426035"/>
            <a:ext cx="1106403" cy="823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3"/>
              </a:lnSpc>
              <a:spcBef>
                <a:spcPct val="0"/>
              </a:spcBef>
            </a:pPr>
            <a:r>
              <a:rPr lang="en-US" sz="6399" spc="-614" strike="noStrike" u="none">
                <a:solidFill>
                  <a:srgbClr val="28407E"/>
                </a:solidFill>
                <a:latin typeface="Inter"/>
              </a:rPr>
              <a:t>03.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42687" y="6951022"/>
            <a:ext cx="4474739" cy="1241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31"/>
              </a:lnSpc>
              <a:spcBef>
                <a:spcPct val="0"/>
              </a:spcBef>
            </a:pPr>
            <a:r>
              <a:rPr lang="en-US" sz="6399">
                <a:solidFill>
                  <a:srgbClr val="28407E"/>
                </a:solidFill>
                <a:latin typeface="Inter Medium"/>
              </a:rPr>
              <a:t>Community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79423" y="4867910"/>
            <a:ext cx="1313699" cy="823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3"/>
              </a:lnSpc>
              <a:spcBef>
                <a:spcPct val="0"/>
              </a:spcBef>
            </a:pPr>
            <a:r>
              <a:rPr lang="en-US" sz="6399" spc="-614" strike="noStrike" u="none">
                <a:solidFill>
                  <a:srgbClr val="28407E"/>
                </a:solidFill>
                <a:latin typeface="Inter"/>
              </a:rPr>
              <a:t>02.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954072" y="4388278"/>
            <a:ext cx="4851970" cy="1241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31"/>
              </a:lnSpc>
              <a:spcBef>
                <a:spcPct val="0"/>
              </a:spcBef>
            </a:pPr>
            <a:r>
              <a:rPr lang="en-US" sz="6399">
                <a:solidFill>
                  <a:srgbClr val="28407E"/>
                </a:solidFill>
                <a:latin typeface="Inter Medium"/>
              </a:rPr>
              <a:t>Technology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79423" y="2237682"/>
            <a:ext cx="1831939" cy="823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3"/>
              </a:lnSpc>
              <a:spcBef>
                <a:spcPct val="0"/>
              </a:spcBef>
            </a:pPr>
            <a:r>
              <a:rPr lang="en-US" sz="6399" spc="-614" strike="noStrike" u="none">
                <a:solidFill>
                  <a:srgbClr val="28407E"/>
                </a:solidFill>
                <a:latin typeface="Inter"/>
              </a:rPr>
              <a:t>01.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211363" y="1828107"/>
            <a:ext cx="3945453" cy="1241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31"/>
              </a:lnSpc>
              <a:spcBef>
                <a:spcPct val="0"/>
              </a:spcBef>
            </a:pPr>
            <a:r>
              <a:rPr lang="en-US" sz="6399">
                <a:solidFill>
                  <a:srgbClr val="28407E"/>
                </a:solidFill>
                <a:latin typeface="Inter Medium"/>
              </a:rPr>
              <a:t>Language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255995"/>
            <a:ext cx="5078650" cy="2146112"/>
            <a:chOff x="0" y="0"/>
            <a:chExt cx="1583899" cy="6693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83899" cy="669317"/>
            </a:xfrm>
            <a:custGeom>
              <a:avLst/>
              <a:gdLst/>
              <a:ahLst/>
              <a:cxnLst/>
              <a:rect r="r" b="b" t="t" l="l"/>
              <a:pathLst>
                <a:path h="669317" w="1583899">
                  <a:moveTo>
                    <a:pt x="22866" y="0"/>
                  </a:moveTo>
                  <a:lnTo>
                    <a:pt x="1561033" y="0"/>
                  </a:lnTo>
                  <a:cubicBezTo>
                    <a:pt x="1567098" y="0"/>
                    <a:pt x="1572914" y="2409"/>
                    <a:pt x="1577202" y="6697"/>
                  </a:cubicBezTo>
                  <a:cubicBezTo>
                    <a:pt x="1581490" y="10986"/>
                    <a:pt x="1583899" y="16802"/>
                    <a:pt x="1583899" y="22866"/>
                  </a:cubicBezTo>
                  <a:lnTo>
                    <a:pt x="1583899" y="646451"/>
                  </a:lnTo>
                  <a:cubicBezTo>
                    <a:pt x="1583899" y="652515"/>
                    <a:pt x="1581490" y="658331"/>
                    <a:pt x="1577202" y="662619"/>
                  </a:cubicBezTo>
                  <a:cubicBezTo>
                    <a:pt x="1572914" y="666908"/>
                    <a:pt x="1567098" y="669317"/>
                    <a:pt x="1561033" y="669317"/>
                  </a:cubicBezTo>
                  <a:lnTo>
                    <a:pt x="22866" y="669317"/>
                  </a:lnTo>
                  <a:cubicBezTo>
                    <a:pt x="16802" y="669317"/>
                    <a:pt x="10986" y="666908"/>
                    <a:pt x="6697" y="662619"/>
                  </a:cubicBezTo>
                  <a:cubicBezTo>
                    <a:pt x="2409" y="658331"/>
                    <a:pt x="0" y="652515"/>
                    <a:pt x="0" y="646451"/>
                  </a:cubicBezTo>
                  <a:lnTo>
                    <a:pt x="0" y="22866"/>
                  </a:lnTo>
                  <a:cubicBezTo>
                    <a:pt x="0" y="16802"/>
                    <a:pt x="2409" y="10986"/>
                    <a:pt x="6697" y="6697"/>
                  </a:cubicBezTo>
                  <a:cubicBezTo>
                    <a:pt x="10986" y="2409"/>
                    <a:pt x="16802" y="0"/>
                    <a:pt x="22866" y="0"/>
                  </a:cubicBezTo>
                  <a:close/>
                </a:path>
              </a:pathLst>
            </a:custGeom>
            <a:solidFill>
              <a:srgbClr val="FBF6F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72852" y="3742957"/>
            <a:ext cx="3352551" cy="962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62"/>
              </a:lnSpc>
              <a:spcBef>
                <a:spcPct val="0"/>
              </a:spcBef>
            </a:pPr>
            <a:r>
              <a:rPr lang="en-US" sz="4946">
                <a:solidFill>
                  <a:srgbClr val="28407E"/>
                </a:solidFill>
                <a:latin typeface="Inter Medium"/>
              </a:rPr>
              <a:t>Language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888729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1"/>
                </a:lnTo>
                <a:lnTo>
                  <a:pt x="0" y="325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780252" y="657525"/>
            <a:ext cx="10060238" cy="2432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80"/>
              </a:lnSpc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African Languages represent over 30% of the world’s languages.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780252" y="6075345"/>
            <a:ext cx="10479048" cy="1613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80"/>
              </a:lnSpc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Technology is not yet available for many of these languages.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80252" y="4185585"/>
            <a:ext cx="10060238" cy="794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80"/>
              </a:lnSpc>
            </a:pPr>
            <a:r>
              <a:rPr lang="en-US" sz="4800" spc="288">
                <a:solidFill>
                  <a:srgbClr val="28407E"/>
                </a:solidFill>
                <a:latin typeface="Inter Bold"/>
              </a:rPr>
              <a:t>English, Spanish, French.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0317" y="2063592"/>
            <a:ext cx="15347366" cy="182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Masakhane - an Open Source NLP project aimed at addressing native African Language representation online.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70317" y="4699196"/>
            <a:ext cx="15347366" cy="94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How? Translating African Languages using machine learning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70317" y="6608374"/>
            <a:ext cx="15347366" cy="181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Built translation models based on Joey NMT for over 38 African languages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9553" y="3514926"/>
            <a:ext cx="13488894" cy="182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Zindi - the largest community of African Data Scientists.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2008488"/>
            <a:ext cx="18288000" cy="3258691"/>
          </a:xfrm>
          <a:custGeom>
            <a:avLst/>
            <a:gdLst/>
            <a:ahLst/>
            <a:cxnLst/>
            <a:rect r="r" b="b" t="t" l="l"/>
            <a:pathLst>
              <a:path h="3258691" w="18288000">
                <a:moveTo>
                  <a:pt x="0" y="0"/>
                </a:moveTo>
                <a:lnTo>
                  <a:pt x="18288000" y="0"/>
                </a:lnTo>
                <a:lnTo>
                  <a:pt x="18288000" y="3258692"/>
                </a:lnTo>
                <a:lnTo>
                  <a:pt x="0" y="325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99553" y="5996961"/>
            <a:ext cx="13488894" cy="94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66"/>
              </a:lnSpc>
            </a:pPr>
            <a:r>
              <a:rPr lang="en-US" sz="4274">
                <a:solidFill>
                  <a:srgbClr val="28407E"/>
                </a:solidFill>
                <a:latin typeface="Agrandir"/>
              </a:rPr>
              <a:t>Hone skills and provides job opportunities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DAFwNJFxsoY</dc:identifier>
  <dcterms:modified xsi:type="dcterms:W3CDTF">2011-08-01T06:04:30Z</dcterms:modified>
  <cp:revision>1</cp:revision>
  <dc:title>Open Source in Africa</dc:title>
</cp:coreProperties>
</file>