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302" r:id="rId2"/>
    <p:sldId id="257" r:id="rId3"/>
    <p:sldId id="258" r:id="rId4"/>
    <p:sldId id="304" r:id="rId5"/>
    <p:sldId id="259" r:id="rId6"/>
    <p:sldId id="260" r:id="rId7"/>
    <p:sldId id="261" r:id="rId8"/>
    <p:sldId id="262" r:id="rId9"/>
    <p:sldId id="263" r:id="rId10"/>
    <p:sldId id="264" r:id="rId11"/>
    <p:sldId id="292" r:id="rId12"/>
    <p:sldId id="305" r:id="rId13"/>
    <p:sldId id="294" r:id="rId14"/>
    <p:sldId id="295" r:id="rId15"/>
    <p:sldId id="267" r:id="rId16"/>
    <p:sldId id="268" r:id="rId17"/>
    <p:sldId id="269" r:id="rId18"/>
    <p:sldId id="311" r:id="rId19"/>
    <p:sldId id="306" r:id="rId20"/>
    <p:sldId id="298" r:id="rId21"/>
    <p:sldId id="271" r:id="rId22"/>
    <p:sldId id="307" r:id="rId23"/>
    <p:sldId id="309" r:id="rId24"/>
    <p:sldId id="275" r:id="rId25"/>
    <p:sldId id="276" r:id="rId26"/>
    <p:sldId id="312" r:id="rId27"/>
    <p:sldId id="313" r:id="rId28"/>
    <p:sldId id="308" r:id="rId29"/>
    <p:sldId id="310" r:id="rId30"/>
    <p:sldId id="280" r:id="rId31"/>
    <p:sldId id="282" r:id="rId32"/>
    <p:sldId id="283" r:id="rId33"/>
    <p:sldId id="284" r:id="rId34"/>
    <p:sldId id="285" r:id="rId35"/>
    <p:sldId id="286" r:id="rId36"/>
    <p:sldId id="291" r:id="rId37"/>
    <p:sldId id="288" r:id="rId38"/>
    <p:sldId id="301" r:id="rId39"/>
    <p:sldId id="300" r:id="rId40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  <a:srgbClr val="FFD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02"/>
    <p:restoredTop sz="91452"/>
  </p:normalViewPr>
  <p:slideViewPr>
    <p:cSldViewPr snapToGrid="0">
      <p:cViewPr varScale="1">
        <p:scale>
          <a:sx n="179" d="100"/>
          <a:sy n="179" d="100"/>
        </p:scale>
        <p:origin x="216" y="5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44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64c3c14d6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764c3c14d6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Comparing distributions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3009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64c3c14d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64c3c14d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65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4c3c14d6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64c3c14d6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dirty="0"/>
              <a:t>Quantitative Analysis 2, Orr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64c3c14d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64c3c14d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KS test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64c3c14d6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64c3c14d6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Chebyshev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64c3c14d6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764c3c14d6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Bayes’ theorem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4597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64c3c14d6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764c3c14d6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64c3c14d6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764c3c14d6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A/A and A/B tests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2967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64c3c14d6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64c3c14d6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Involved A/B detection</a:t>
            </a:r>
            <a:br>
              <a:rPr lang="ro"/>
            </a:br>
            <a:r>
              <a:rPr lang="ro"/>
              <a:t>https://sankeymatic.com/build/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64c3c14d6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764c3c14d6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Noise distribution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64c3c14d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764c3c14d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Why you are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99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764c3c14d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764c3c14d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3210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64c3c14d6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764c3c14d6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IR basics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2303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64c3c14d6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764c3c14d6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How index geometry influences search performance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64c3c14d6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764c3c14d6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Single-threaded indexing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764c3c14d6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764c3c14d6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Force-merge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764c3c14d6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764c3c14d6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Index rearrange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764c3c14d6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764c3c14d6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764c3c14d6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764c3c14d6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64c3c14d6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764c3c14d6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4c3c14d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4c3c14d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What is the task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64c3c14d6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764c3c14d6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0371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64c3c14d6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764c3c14d6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IR basics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64c3c14d6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64c3c14d6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Requirements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64c3c14d6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764c3c14d6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What we measure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64c3c14d6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64c3c14d6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dirty="0"/>
              <a:t>Same percentile, different distributions</a:t>
            </a:r>
            <a:br>
              <a:rPr lang="ro" dirty="0"/>
            </a:br>
            <a:r>
              <a:rPr lang="ro" dirty="0"/>
              <a:t>Lognormal: u=-0.7; s=120</a:t>
            </a:r>
            <a:br>
              <a:rPr lang="ro" dirty="0"/>
            </a:br>
            <a:r>
              <a:rPr lang="ro" dirty="0"/>
              <a:t>Normal: u=0.5; s=1</a:t>
            </a:r>
            <a:br>
              <a:rPr lang="ro" dirty="0"/>
            </a:br>
            <a:endParaRPr lang="r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s</a:t>
            </a:r>
            <a:r>
              <a:rPr lang="ro" dirty="0"/>
              <a:t>tatdist.com</a:t>
            </a:r>
            <a:br>
              <a:rPr lang="ro" dirty="0"/>
            </a:b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764c3c14d6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764c3c14d6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Pinned distribution</a:t>
            </a:r>
            <a:br>
              <a:rPr lang="ro"/>
            </a:br>
            <a:r>
              <a:rPr lang="ro"/>
              <a:t>Lognormal: u=8; s=7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64c3c14d6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764c3c14d6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347E3BF-3175-44B4-95F2-218E849A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1528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563416"/>
            <a:ext cx="9144000" cy="2411754"/>
          </a:xfrm>
          <a:prstGeom prst="rect">
            <a:avLst/>
          </a:prstGeom>
          <a:solidFill>
            <a:schemeClr val="bg1">
              <a:alpha val="74919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4800" b="1" dirty="0">
                <a:ln w="19050">
                  <a:noFill/>
                </a:ln>
                <a:solidFill>
                  <a:schemeClr val="tx1"/>
                </a:solidFill>
              </a:rPr>
              <a:t>Lessons Learned from Benchmarking Amazon’s</a:t>
            </a:r>
            <a:br>
              <a:rPr lang="en-IE" sz="4800" b="1" dirty="0">
                <a:ln w="19050">
                  <a:noFill/>
                </a:ln>
                <a:solidFill>
                  <a:schemeClr val="tx1"/>
                </a:solidFill>
              </a:rPr>
            </a:br>
            <a:r>
              <a:rPr lang="en-IE" sz="4800" b="1" dirty="0">
                <a:ln w="19050">
                  <a:noFill/>
                </a:ln>
                <a:solidFill>
                  <a:schemeClr val="tx1"/>
                </a:solidFill>
              </a:rPr>
              <a:t>E-commerce Search Engine</a:t>
            </a:r>
          </a:p>
        </p:txBody>
      </p:sp>
    </p:spTree>
    <p:extLst>
      <p:ext uri="{BB962C8B-B14F-4D97-AF65-F5344CB8AC3E}">
        <p14:creationId xmlns:p14="http://schemas.microsoft.com/office/powerpoint/2010/main" val="390002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/>
              <a:t>Measure multiple points along the distribution of the metric.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/>
          <p:nvPr/>
        </p:nvSpPr>
        <p:spPr>
          <a:xfrm>
            <a:off x="1060814" y="282939"/>
            <a:ext cx="7222200" cy="53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p50: </a:t>
            </a:r>
            <a:r>
              <a:rPr lang="ro" sz="3600" dirty="0">
                <a:solidFill>
                  <a:schemeClr val="dk1"/>
                </a:solidFill>
              </a:rPr>
              <a:t>5</a:t>
            </a:r>
            <a:r>
              <a:rPr lang="ro" sz="3600" dirty="0"/>
              <a:t>       p90: </a:t>
            </a:r>
            <a:r>
              <a:rPr lang="ro" sz="3600" dirty="0">
                <a:solidFill>
                  <a:schemeClr val="dk1"/>
                </a:solidFill>
              </a:rPr>
              <a:t>41</a:t>
            </a:r>
            <a:r>
              <a:rPr lang="ro" sz="3600" dirty="0">
                <a:solidFill>
                  <a:srgbClr val="3C78D8"/>
                </a:solidFill>
              </a:rPr>
              <a:t>        </a:t>
            </a:r>
            <a:r>
              <a:rPr lang="ro" sz="3600" dirty="0"/>
              <a:t>p99: </a:t>
            </a:r>
            <a:r>
              <a:rPr lang="ro" sz="3600" dirty="0">
                <a:solidFill>
                  <a:schemeClr val="dk1"/>
                </a:solidFill>
              </a:rPr>
              <a:t>53</a:t>
            </a:r>
            <a:endParaRPr sz="3600" dirty="0">
              <a:solidFill>
                <a:schemeClr val="dk1"/>
              </a:solidFill>
            </a:endParaRPr>
          </a:p>
        </p:txBody>
      </p:sp>
      <p:sp>
        <p:nvSpPr>
          <p:cNvPr id="138" name="Google Shape;138;p22"/>
          <p:cNvSpPr/>
          <p:nvPr/>
        </p:nvSpPr>
        <p:spPr>
          <a:xfrm>
            <a:off x="1060814" y="1039214"/>
            <a:ext cx="7222200" cy="53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p50: </a:t>
            </a:r>
            <a:r>
              <a:rPr lang="ro" sz="3600" dirty="0">
                <a:solidFill>
                  <a:schemeClr val="dk1"/>
                </a:solidFill>
              </a:rPr>
              <a:t>5</a:t>
            </a:r>
            <a:r>
              <a:rPr lang="ro" sz="3600" dirty="0"/>
              <a:t>       p90: </a:t>
            </a:r>
            <a:r>
              <a:rPr lang="ro" sz="3600" dirty="0">
                <a:solidFill>
                  <a:schemeClr val="dk1"/>
                </a:solidFill>
              </a:rPr>
              <a:t>38</a:t>
            </a:r>
            <a:r>
              <a:rPr lang="ro" sz="3600" dirty="0"/>
              <a:t>        p99: </a:t>
            </a:r>
            <a:r>
              <a:rPr lang="ro" sz="3600" dirty="0">
                <a:solidFill>
                  <a:schemeClr val="dk1"/>
                </a:solidFill>
              </a:rPr>
              <a:t>57</a:t>
            </a:r>
            <a:endParaRPr sz="3600" dirty="0">
              <a:solidFill>
                <a:schemeClr val="dk1"/>
              </a:solidFill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1060714" y="1795489"/>
            <a:ext cx="7222200" cy="53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p50: </a:t>
            </a:r>
            <a:r>
              <a:rPr lang="ro" sz="3600" dirty="0">
                <a:solidFill>
                  <a:schemeClr val="accent1"/>
                </a:solidFill>
              </a:rPr>
              <a:t>+0%</a:t>
            </a:r>
            <a:r>
              <a:rPr lang="ro" sz="3600" dirty="0"/>
              <a:t>  p90: </a:t>
            </a:r>
            <a:r>
              <a:rPr lang="ro" sz="3600" dirty="0">
                <a:solidFill>
                  <a:srgbClr val="3C78D8"/>
                </a:solidFill>
              </a:rPr>
              <a:t>-7.3%</a:t>
            </a:r>
            <a:r>
              <a:rPr lang="ro" sz="3600" dirty="0"/>
              <a:t>  p99: </a:t>
            </a:r>
            <a:r>
              <a:rPr lang="ro" sz="3600" dirty="0">
                <a:solidFill>
                  <a:srgbClr val="FF0000"/>
                </a:solidFill>
              </a:rPr>
              <a:t>+7.5%</a:t>
            </a:r>
            <a:endParaRPr sz="3600" dirty="0">
              <a:solidFill>
                <a:srgbClr val="FF0000"/>
              </a:solidFill>
            </a:endParaRPr>
          </a:p>
        </p:txBody>
      </p:sp>
      <p:pic>
        <p:nvPicPr>
          <p:cNvPr id="2" name="Google Shape;177;p29">
            <a:extLst>
              <a:ext uri="{FF2B5EF4-FFF2-40B4-BE49-F238E27FC236}">
                <a16:creationId xmlns:a16="http://schemas.microsoft.com/office/drawing/2014/main" id="{0A0D4AE1-5C04-8786-18D2-5C4133A652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7742" y="2438400"/>
            <a:ext cx="3233057" cy="2715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8459DE-BE64-3A1B-E956-3EE176D1F6C4}"/>
              </a:ext>
            </a:extLst>
          </p:cNvPr>
          <p:cNvGrpSpPr/>
          <p:nvPr/>
        </p:nvGrpSpPr>
        <p:grpSpPr>
          <a:xfrm>
            <a:off x="532209" y="0"/>
            <a:ext cx="8079581" cy="5148264"/>
            <a:chOff x="644525" y="-4764"/>
            <a:chExt cx="8079581" cy="514826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D9B8F46B-2F58-54F9-3A3C-B3F2200F2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25" y="0"/>
              <a:ext cx="7853363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A92B19D-F5AF-4181-5679-52DDDD843EAB}"/>
                </a:ext>
              </a:extLst>
            </p:cNvPr>
            <p:cNvSpPr/>
            <p:nvPr/>
          </p:nvSpPr>
          <p:spPr>
            <a:xfrm>
              <a:off x="644525" y="514350"/>
              <a:ext cx="827088" cy="440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1A5C8BE-6A30-1DD2-D8E9-D23B905E7212}"/>
                </a:ext>
              </a:extLst>
            </p:cNvPr>
            <p:cNvSpPr/>
            <p:nvPr/>
          </p:nvSpPr>
          <p:spPr>
            <a:xfrm>
              <a:off x="796924" y="4550568"/>
              <a:ext cx="7853363" cy="516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028A1D-3674-E056-FF67-2A4498326885}"/>
                </a:ext>
              </a:extLst>
            </p:cNvPr>
            <p:cNvSpPr/>
            <p:nvPr/>
          </p:nvSpPr>
          <p:spPr>
            <a:xfrm>
              <a:off x="870743" y="-4764"/>
              <a:ext cx="7853363" cy="516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024849E-972A-D16F-28B5-0E078120D086}"/>
              </a:ext>
            </a:extLst>
          </p:cNvPr>
          <p:cNvSpPr txBox="1"/>
          <p:nvPr/>
        </p:nvSpPr>
        <p:spPr>
          <a:xfrm>
            <a:off x="7412923" y="865540"/>
            <a:ext cx="7747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baseline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481FD-726E-DD22-36C2-F4EA9A1DF9CE}"/>
              </a:ext>
            </a:extLst>
          </p:cNvPr>
          <p:cNvSpPr txBox="1"/>
          <p:nvPr/>
        </p:nvSpPr>
        <p:spPr>
          <a:xfrm>
            <a:off x="7412923" y="1071528"/>
            <a:ext cx="7747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candidate</a:t>
            </a:r>
          </a:p>
        </p:txBody>
      </p:sp>
    </p:spTree>
    <p:extLst>
      <p:ext uri="{BB962C8B-B14F-4D97-AF65-F5344CB8AC3E}">
        <p14:creationId xmlns:p14="http://schemas.microsoft.com/office/powerpoint/2010/main" val="554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/>
          <p:nvPr/>
        </p:nvSpPr>
        <p:spPr>
          <a:xfrm rot="-525450">
            <a:off x="329930" y="2666655"/>
            <a:ext cx="1844302" cy="150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3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2EF3FE-691A-5DF7-A399-792BCB85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238"/>
            <a:ext cx="9144000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087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575" y="216450"/>
            <a:ext cx="480285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 descr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575" y="336825"/>
            <a:ext cx="5734050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 descr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250" y="152400"/>
            <a:ext cx="488350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7363"/>
            <a:ext cx="8839200" cy="308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001AD4-0377-8172-9FDB-E9BD067FD09F}"/>
              </a:ext>
            </a:extLst>
          </p:cNvPr>
          <p:cNvSpPr/>
          <p:nvPr/>
        </p:nvSpPr>
        <p:spPr>
          <a:xfrm>
            <a:off x="728420" y="2185261"/>
            <a:ext cx="2092272" cy="8214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22E20A-6E4E-5F6A-9CE1-873B4A27658C}"/>
              </a:ext>
            </a:extLst>
          </p:cNvPr>
          <p:cNvSpPr/>
          <p:nvPr/>
        </p:nvSpPr>
        <p:spPr>
          <a:xfrm>
            <a:off x="3918488" y="1562746"/>
            <a:ext cx="2092272" cy="8214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9FC132-F327-BEE8-5179-120DF2C465F3}"/>
              </a:ext>
            </a:extLst>
          </p:cNvPr>
          <p:cNvSpPr/>
          <p:nvPr/>
        </p:nvSpPr>
        <p:spPr>
          <a:xfrm>
            <a:off x="6571283" y="1562746"/>
            <a:ext cx="1325104" cy="82141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9536B-65E5-5A7F-F981-603D8B2E8E1E}"/>
              </a:ext>
            </a:extLst>
          </p:cNvPr>
          <p:cNvSpPr/>
          <p:nvPr/>
        </p:nvSpPr>
        <p:spPr>
          <a:xfrm>
            <a:off x="5039535" y="2831687"/>
            <a:ext cx="1325104" cy="8214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E28D5-9751-CC80-BAD7-0C7F7EDEB48A}"/>
              </a:ext>
            </a:extLst>
          </p:cNvPr>
          <p:cNvSpPr txBox="1"/>
          <p:nvPr/>
        </p:nvSpPr>
        <p:spPr>
          <a:xfrm>
            <a:off x="4320155" y="1125996"/>
            <a:ext cx="143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Likelihood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07004-89B8-B8A0-736F-4369CDD29695}"/>
              </a:ext>
            </a:extLst>
          </p:cNvPr>
          <p:cNvSpPr txBox="1"/>
          <p:nvPr/>
        </p:nvSpPr>
        <p:spPr>
          <a:xfrm>
            <a:off x="1143000" y="1773396"/>
            <a:ext cx="1263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Posterior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341D1-0C64-E713-0637-213FCA0F923F}"/>
              </a:ext>
            </a:extLst>
          </p:cNvPr>
          <p:cNvSpPr txBox="1"/>
          <p:nvPr/>
        </p:nvSpPr>
        <p:spPr>
          <a:xfrm>
            <a:off x="6846377" y="1125996"/>
            <a:ext cx="774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Prior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BA60C-AB3B-3649-7B6D-591765274492}"/>
              </a:ext>
            </a:extLst>
          </p:cNvPr>
          <p:cNvSpPr txBox="1"/>
          <p:nvPr/>
        </p:nvSpPr>
        <p:spPr>
          <a:xfrm>
            <a:off x="5121225" y="3716016"/>
            <a:ext cx="116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Marginal</a:t>
            </a:r>
          </a:p>
        </p:txBody>
      </p:sp>
    </p:spTree>
    <p:extLst>
      <p:ext uri="{BB962C8B-B14F-4D97-AF65-F5344CB8AC3E}">
        <p14:creationId xmlns:p14="http://schemas.microsoft.com/office/powerpoint/2010/main" val="1350600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ABC362-29D9-E1A2-0E76-FAFE15F3DEBE}"/>
              </a:ext>
            </a:extLst>
          </p:cNvPr>
          <p:cNvGrpSpPr/>
          <p:nvPr/>
        </p:nvGrpSpPr>
        <p:grpSpPr>
          <a:xfrm>
            <a:off x="764381" y="0"/>
            <a:ext cx="7079456" cy="5210175"/>
            <a:chOff x="942975" y="0"/>
            <a:chExt cx="7079456" cy="5210175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F0C2E2B-513B-0100-B911-A216EAECA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975" y="0"/>
              <a:ext cx="6748463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88838D-1CD5-4A59-36DC-C77A7F3470B9}"/>
                </a:ext>
              </a:extLst>
            </p:cNvPr>
            <p:cNvSpPr/>
            <p:nvPr/>
          </p:nvSpPr>
          <p:spPr>
            <a:xfrm>
              <a:off x="942975" y="0"/>
              <a:ext cx="628650" cy="505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0659CD-E8C6-1311-F457-F58FE7D53E72}"/>
                </a:ext>
              </a:extLst>
            </p:cNvPr>
            <p:cNvSpPr/>
            <p:nvPr/>
          </p:nvSpPr>
          <p:spPr>
            <a:xfrm>
              <a:off x="1095375" y="5007769"/>
              <a:ext cx="6927056" cy="202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5C67202-B881-18D2-EF97-BE8424653CF5}"/>
              </a:ext>
            </a:extLst>
          </p:cNvPr>
          <p:cNvSpPr txBox="1"/>
          <p:nvPr/>
        </p:nvSpPr>
        <p:spPr>
          <a:xfrm>
            <a:off x="4759192" y="1549777"/>
            <a:ext cx="1602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P = 0.7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 = 0.6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CDBE9A-8456-621B-C9C1-29541E1D6AA3}"/>
              </a:ext>
            </a:extLst>
          </p:cNvPr>
          <p:cNvCxnSpPr/>
          <p:nvPr/>
        </p:nvCxnSpPr>
        <p:spPr>
          <a:xfrm flipV="1">
            <a:off x="4743450" y="1450181"/>
            <a:ext cx="0" cy="3490913"/>
          </a:xfrm>
          <a:prstGeom prst="line">
            <a:avLst/>
          </a:prstGeom>
          <a:ln>
            <a:solidFill>
              <a:schemeClr val="dk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75" y="1213800"/>
            <a:ext cx="3002350" cy="30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324" y="1538875"/>
            <a:ext cx="2994099" cy="206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7925" y="1600500"/>
            <a:ext cx="2592600" cy="204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7F8A04-C89E-47E7-B4B2-9665AF2F1E89}"/>
              </a:ext>
            </a:extLst>
          </p:cNvPr>
          <p:cNvSpPr/>
          <p:nvPr/>
        </p:nvSpPr>
        <p:spPr>
          <a:xfrm>
            <a:off x="674234" y="637692"/>
            <a:ext cx="159747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29B390-A9B9-68E9-ECDB-2BD15DE73CD2}"/>
              </a:ext>
            </a:extLst>
          </p:cNvPr>
          <p:cNvSpPr/>
          <p:nvPr/>
        </p:nvSpPr>
        <p:spPr>
          <a:xfrm>
            <a:off x="5341484" y="287776"/>
            <a:ext cx="159747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2D8E98-AC39-C838-8008-B2311302CE92}"/>
              </a:ext>
            </a:extLst>
          </p:cNvPr>
          <p:cNvSpPr/>
          <p:nvPr/>
        </p:nvSpPr>
        <p:spPr>
          <a:xfrm>
            <a:off x="3828299" y="976601"/>
            <a:ext cx="159747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031784-42F5-6324-1D7B-8AACAEF9ABB1}"/>
              </a:ext>
            </a:extLst>
          </p:cNvPr>
          <p:cNvSpPr/>
          <p:nvPr/>
        </p:nvSpPr>
        <p:spPr>
          <a:xfrm>
            <a:off x="6896099" y="964616"/>
            <a:ext cx="159747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6C969-86C1-3BC8-944D-1F4E723CFD07}"/>
              </a:ext>
            </a:extLst>
          </p:cNvPr>
          <p:cNvSpPr/>
          <p:nvPr/>
        </p:nvSpPr>
        <p:spPr>
          <a:xfrm>
            <a:off x="4257674" y="287776"/>
            <a:ext cx="108380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AE3263-1828-1CF7-E377-CBFB3EF2F14D}"/>
              </a:ext>
            </a:extLst>
          </p:cNvPr>
          <p:cNvSpPr/>
          <p:nvPr/>
        </p:nvSpPr>
        <p:spPr>
          <a:xfrm>
            <a:off x="2744490" y="978464"/>
            <a:ext cx="108380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F8743-B5E3-FD24-3A7F-1BBB2B423284}"/>
              </a:ext>
            </a:extLst>
          </p:cNvPr>
          <p:cNvSpPr/>
          <p:nvPr/>
        </p:nvSpPr>
        <p:spPr>
          <a:xfrm>
            <a:off x="5812290" y="965703"/>
            <a:ext cx="108380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DA8BE7-FE63-CAA2-B8F2-2C909B1C4D67}"/>
                  </a:ext>
                </a:extLst>
              </p:cNvPr>
              <p:cNvSpPr txBox="1"/>
              <p:nvPr/>
            </p:nvSpPr>
            <p:spPr>
              <a:xfrm>
                <a:off x="674234" y="324167"/>
                <a:ext cx="7795019" cy="1173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IE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DA8BE7-FE63-CAA2-B8F2-2C909B1C4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34" y="324167"/>
                <a:ext cx="7795019" cy="1173398"/>
              </a:xfrm>
              <a:prstGeom prst="rect">
                <a:avLst/>
              </a:prstGeom>
              <a:blipFill>
                <a:blip r:embed="rId2"/>
                <a:stretch>
                  <a:fillRect l="-814" t="-5319" r="-1466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5D0A9B-220B-7808-61B6-E9164CB64D69}"/>
                  </a:ext>
                </a:extLst>
              </p:cNvPr>
              <p:cNvSpPr txBox="1"/>
              <p:nvPr/>
            </p:nvSpPr>
            <p:spPr>
              <a:xfrm>
                <a:off x="71085" y="2193200"/>
                <a:ext cx="75144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I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) −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𝑏𝑒𝑙𝑜𝑛𝑔𝑠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𝑏𝑎𝑠𝑒𝑙𝑖𝑛𝑒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IE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5D0A9B-220B-7808-61B6-E9164CB64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" y="2193200"/>
                <a:ext cx="7514429" cy="369332"/>
              </a:xfrm>
              <a:prstGeom prst="rect">
                <a:avLst/>
              </a:prstGeom>
              <a:blipFill>
                <a:blip r:embed="rId3"/>
                <a:stretch>
                  <a:fillRect l="-506" t="-10000" r="-33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B7CF8-FDCF-35C0-EE57-E72351C7EA4D}"/>
                  </a:ext>
                </a:extLst>
              </p:cNvPr>
              <p:cNvSpPr txBox="1"/>
              <p:nvPr/>
            </p:nvSpPr>
            <p:spPr>
              <a:xfrm>
                <a:off x="71085" y="3162468"/>
                <a:ext cx="85790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I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𝑜𝑏𝑠𝑒𝑟𝑣𝑖𝑛𝑔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𝑎𝑠𝑠𝑢𝑚𝑖𝑛𝑔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𝑖𝑡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𝑏𝑒𝑙𝑜𝑛𝑔𝑠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IE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B7CF8-FDCF-35C0-EE57-E72351C7E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" y="3162468"/>
                <a:ext cx="8579015" cy="369332"/>
              </a:xfrm>
              <a:prstGeom prst="rect">
                <a:avLst/>
              </a:prstGeom>
              <a:blipFill>
                <a:blip r:embed="rId4"/>
                <a:stretch>
                  <a:fillRect l="-739" t="-10345" r="-591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3F90C6-4C2B-62CC-1EB3-F129BDE9258E}"/>
                  </a:ext>
                </a:extLst>
              </p:cNvPr>
              <p:cNvSpPr txBox="1"/>
              <p:nvPr/>
            </p:nvSpPr>
            <p:spPr>
              <a:xfrm>
                <a:off x="71085" y="4136476"/>
                <a:ext cx="85542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I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𝑜𝑏𝑠𝑒𝑟𝑣𝑖𝑛𝑔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𝑎𝑠𝑠𝑢𝑚𝑖𝑛𝑔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𝑖𝑡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𝑏𝑒𝑙𝑜𝑛𝑔𝑠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IE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3F90C6-4C2B-62CC-1EB3-F129BDE9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" y="4136476"/>
                <a:ext cx="8554265" cy="369332"/>
              </a:xfrm>
              <a:prstGeom prst="rect">
                <a:avLst/>
              </a:prstGeom>
              <a:blipFill>
                <a:blip r:embed="rId5"/>
                <a:stretch>
                  <a:fillRect l="-741" t="-10000" r="-59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E3988D-7E07-8ACA-9AA6-DBAD024FEE63}"/>
                  </a:ext>
                </a:extLst>
              </p:cNvPr>
              <p:cNvSpPr txBox="1"/>
              <p:nvPr/>
            </p:nvSpPr>
            <p:spPr>
              <a:xfrm>
                <a:off x="71085" y="3649472"/>
                <a:ext cx="85137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I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IE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𝑝𝑟𝑜𝑏𝑎𝑏𝑖𝑙𝑖𝑡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𝑎𝑛𝑦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𝑏𝑒𝑙𝑜𝑛𝑔𝑠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𝑐h𝑎𝑛𝑔𝑒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IE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E3988D-7E07-8ACA-9AA6-DBAD024F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" y="3649472"/>
                <a:ext cx="8513741" cy="369332"/>
              </a:xfrm>
              <a:prstGeom prst="rect">
                <a:avLst/>
              </a:prstGeom>
              <a:blipFill>
                <a:blip r:embed="rId6"/>
                <a:stretch>
                  <a:fillRect l="-298" t="-10000" r="-29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0A040-45F8-3465-C29E-DBD54E97D948}"/>
                  </a:ext>
                </a:extLst>
              </p:cNvPr>
              <p:cNvSpPr txBox="1"/>
              <p:nvPr/>
            </p:nvSpPr>
            <p:spPr>
              <a:xfrm>
                <a:off x="71085" y="2680204"/>
                <a:ext cx="86848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I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IE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𝑝𝑟𝑜𝑏𝑎𝑏𝑖𝑙𝑖𝑡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𝑎𝑛𝑦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𝑏𝑒𝑙𝑜𝑛𝑔𝑠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𝑏𝑎𝑠𝑒𝑙𝑖𝑛𝑒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IE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0A040-45F8-3465-C29E-DBD54E97D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" y="2680204"/>
                <a:ext cx="8684813" cy="369332"/>
              </a:xfrm>
              <a:prstGeom prst="rect">
                <a:avLst/>
              </a:prstGeom>
              <a:blipFill>
                <a:blip r:embed="rId7"/>
                <a:stretch>
                  <a:fillRect l="-438" t="-10000" r="-29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2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" grpId="0"/>
      <p:bldP spid="8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/>
              <a:t>Measure multiple points along the distribution of the metric.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/>
              <a:t>Use statistical tests to measure the significance of a change.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031784-42F5-6324-1D7B-8AACAEF9ABB1}"/>
              </a:ext>
            </a:extLst>
          </p:cNvPr>
          <p:cNvSpPr/>
          <p:nvPr/>
        </p:nvSpPr>
        <p:spPr>
          <a:xfrm>
            <a:off x="6896099" y="971760"/>
            <a:ext cx="159747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6C969-86C1-3BC8-944D-1F4E723CFD07}"/>
              </a:ext>
            </a:extLst>
          </p:cNvPr>
          <p:cNvSpPr/>
          <p:nvPr/>
        </p:nvSpPr>
        <p:spPr>
          <a:xfrm>
            <a:off x="4257674" y="287776"/>
            <a:ext cx="108380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AE3263-1828-1CF7-E377-CBFB3EF2F14D}"/>
              </a:ext>
            </a:extLst>
          </p:cNvPr>
          <p:cNvSpPr/>
          <p:nvPr/>
        </p:nvSpPr>
        <p:spPr>
          <a:xfrm>
            <a:off x="2744490" y="978464"/>
            <a:ext cx="1083809" cy="61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3F90C6-4C2B-62CC-1EB3-F129BDE9258E}"/>
                  </a:ext>
                </a:extLst>
              </p:cNvPr>
              <p:cNvSpPr txBox="1"/>
              <p:nvPr/>
            </p:nvSpPr>
            <p:spPr>
              <a:xfrm>
                <a:off x="71085" y="3422101"/>
                <a:ext cx="85542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I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𝑜𝑏𝑠𝑒𝑟𝑣𝑖𝑛𝑔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𝑎𝑠𝑠𝑢𝑚𝑖𝑛𝑔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𝑖𝑡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𝑏𝑒𝑙𝑜𝑛𝑔𝑠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IE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3F90C6-4C2B-62CC-1EB3-F129BDE9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" y="3422101"/>
                <a:ext cx="8554265" cy="369332"/>
              </a:xfrm>
              <a:prstGeom prst="rect">
                <a:avLst/>
              </a:prstGeom>
              <a:blipFill>
                <a:blip r:embed="rId2"/>
                <a:stretch>
                  <a:fillRect l="-741" t="-10000" r="-59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0A040-45F8-3465-C29E-DBD54E97D948}"/>
                  </a:ext>
                </a:extLst>
              </p:cNvPr>
              <p:cNvSpPr txBox="1"/>
              <p:nvPr/>
            </p:nvSpPr>
            <p:spPr>
              <a:xfrm>
                <a:off x="71085" y="2680204"/>
                <a:ext cx="86848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I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IE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𝑝𝑟𝑜𝑏𝑎𝑏𝑖𝑙𝑖𝑡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𝑎𝑛𝑦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𝑏𝑒𝑙𝑜𝑛𝑔𝑠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𝑏𝑎𝑠𝑒𝑙𝑖𝑛𝑒</m:t>
                      </m:r>
                      <m:r>
                        <a:rPr lang="en-IE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IE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0A040-45F8-3465-C29E-DBD54E97D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" y="2680204"/>
                <a:ext cx="8684813" cy="369332"/>
              </a:xfrm>
              <a:prstGeom prst="rect">
                <a:avLst/>
              </a:prstGeom>
              <a:blipFill>
                <a:blip r:embed="rId3"/>
                <a:stretch>
                  <a:fillRect l="-438" t="-10000" r="-29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DA8BE7-FE63-CAA2-B8F2-2C909B1C4D67}"/>
                  </a:ext>
                </a:extLst>
              </p:cNvPr>
              <p:cNvSpPr txBox="1"/>
              <p:nvPr/>
            </p:nvSpPr>
            <p:spPr>
              <a:xfrm>
                <a:off x="674234" y="324167"/>
                <a:ext cx="7795019" cy="1173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IE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I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IE" sz="36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DA8BE7-FE63-CAA2-B8F2-2C909B1C4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34" y="324167"/>
                <a:ext cx="7795019" cy="1173398"/>
              </a:xfrm>
              <a:prstGeom prst="rect">
                <a:avLst/>
              </a:prstGeom>
              <a:blipFill>
                <a:blip r:embed="rId4"/>
                <a:stretch>
                  <a:fillRect l="-814" t="-5319" r="-1466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6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/>
          <p:nvPr/>
        </p:nvSpPr>
        <p:spPr>
          <a:xfrm>
            <a:off x="340325" y="1386625"/>
            <a:ext cx="6715800" cy="53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p50: </a:t>
            </a:r>
            <a:r>
              <a:rPr lang="ro" sz="3600" dirty="0">
                <a:solidFill>
                  <a:srgbClr val="FF0000"/>
                </a:solidFill>
              </a:rPr>
              <a:t>+3%   </a:t>
            </a:r>
            <a:r>
              <a:rPr lang="ro" sz="3600" dirty="0"/>
              <a:t>p90: </a:t>
            </a:r>
            <a:r>
              <a:rPr lang="ro" sz="3600" dirty="0">
                <a:solidFill>
                  <a:srgbClr val="3C78D8"/>
                </a:solidFill>
              </a:rPr>
              <a:t>-2%   </a:t>
            </a:r>
            <a:r>
              <a:rPr lang="ro" sz="3600" dirty="0"/>
              <a:t>p99: </a:t>
            </a:r>
            <a:r>
              <a:rPr lang="ro" sz="3600" dirty="0">
                <a:solidFill>
                  <a:srgbClr val="4A86E8"/>
                </a:solidFill>
              </a:rPr>
              <a:t>+0%</a:t>
            </a:r>
            <a:endParaRPr sz="3600" dirty="0">
              <a:solidFill>
                <a:srgbClr val="4A86E8"/>
              </a:solidFill>
            </a:endParaRPr>
          </a:p>
        </p:txBody>
      </p:sp>
      <p:sp>
        <p:nvSpPr>
          <p:cNvPr id="189" name="Google Shape;189;p31"/>
          <p:cNvSpPr/>
          <p:nvPr/>
        </p:nvSpPr>
        <p:spPr>
          <a:xfrm>
            <a:off x="340325" y="2625125"/>
            <a:ext cx="6715800" cy="53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p50: </a:t>
            </a:r>
            <a:r>
              <a:rPr lang="ro" sz="3600" dirty="0">
                <a:solidFill>
                  <a:srgbClr val="4A86E8"/>
                </a:solidFill>
              </a:rPr>
              <a:t>+0%   </a:t>
            </a:r>
            <a:r>
              <a:rPr lang="ro" sz="3600" dirty="0"/>
              <a:t>p90: </a:t>
            </a:r>
            <a:r>
              <a:rPr lang="ro" sz="3600" dirty="0">
                <a:solidFill>
                  <a:srgbClr val="3C78D8"/>
                </a:solidFill>
              </a:rPr>
              <a:t>-1%   </a:t>
            </a:r>
            <a:r>
              <a:rPr lang="ro" sz="3600" dirty="0"/>
              <a:t>p99: </a:t>
            </a:r>
            <a:r>
              <a:rPr lang="ro" sz="3600" dirty="0">
                <a:solidFill>
                  <a:srgbClr val="FF0000"/>
                </a:solidFill>
              </a:rPr>
              <a:t>+7%</a:t>
            </a:r>
            <a:endParaRPr sz="3600" dirty="0">
              <a:solidFill>
                <a:srgbClr val="FF0000"/>
              </a:solidFill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025" y="2625125"/>
            <a:ext cx="594078" cy="5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3213" y="1386625"/>
            <a:ext cx="539699" cy="539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04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645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2"/>
          <p:cNvSpPr/>
          <p:nvPr/>
        </p:nvSpPr>
        <p:spPr>
          <a:xfrm>
            <a:off x="3571125" y="4844250"/>
            <a:ext cx="1217100" cy="14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3" descr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850" y="242888"/>
            <a:ext cx="6210300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77FCDB-BB0B-EF77-2E5F-07AA075117E2}"/>
              </a:ext>
            </a:extLst>
          </p:cNvPr>
          <p:cNvSpPr txBox="1"/>
          <p:nvPr/>
        </p:nvSpPr>
        <p:spPr>
          <a:xfrm>
            <a:off x="1595865" y="242887"/>
            <a:ext cx="5952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Average latency difference across benchmark runs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A3C2B-A0D7-1B02-08B1-90F715585556}"/>
              </a:ext>
            </a:extLst>
          </p:cNvPr>
          <p:cNvSpPr txBox="1"/>
          <p:nvPr/>
        </p:nvSpPr>
        <p:spPr>
          <a:xfrm>
            <a:off x="6828020" y="4399613"/>
            <a:ext cx="464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ms</a:t>
            </a:r>
            <a:r>
              <a:rPr lang="en-US" sz="1100" dirty="0"/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3;p35" descr="image.png">
            <a:extLst>
              <a:ext uri="{FF2B5EF4-FFF2-40B4-BE49-F238E27FC236}">
                <a16:creationId xmlns:a16="http://schemas.microsoft.com/office/drawing/2014/main" id="{C51950F2-B23A-5346-33EE-92D55C3C291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8260" y="330130"/>
            <a:ext cx="5812970" cy="4625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A1C65-BFCA-E657-7F88-770B380F78EC}"/>
              </a:ext>
            </a:extLst>
          </p:cNvPr>
          <p:cNvSpPr txBox="1"/>
          <p:nvPr/>
        </p:nvSpPr>
        <p:spPr>
          <a:xfrm>
            <a:off x="3188782" y="330130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Median converging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7CE81-1273-2897-1D61-EC254E6A9FBC}"/>
              </a:ext>
            </a:extLst>
          </p:cNvPr>
          <p:cNvSpPr txBox="1"/>
          <p:nvPr/>
        </p:nvSpPr>
        <p:spPr>
          <a:xfrm>
            <a:off x="1762535" y="785556"/>
            <a:ext cx="464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ms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7702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4;p35" descr="image.png">
            <a:extLst>
              <a:ext uri="{FF2B5EF4-FFF2-40B4-BE49-F238E27FC236}">
                <a16:creationId xmlns:a16="http://schemas.microsoft.com/office/drawing/2014/main" id="{9DAB5F22-5298-B110-BFC0-D761F03A5A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152" y="278829"/>
            <a:ext cx="5973694" cy="48646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011ABD-4F2C-9606-0E1F-5F40ECAF627E}"/>
              </a:ext>
            </a:extLst>
          </p:cNvPr>
          <p:cNvSpPr txBox="1"/>
          <p:nvPr/>
        </p:nvSpPr>
        <p:spPr>
          <a:xfrm>
            <a:off x="3604427" y="192245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Expected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34CDD-0841-6011-829D-42EFCD71272A}"/>
              </a:ext>
            </a:extLst>
          </p:cNvPr>
          <p:cNvSpPr txBox="1"/>
          <p:nvPr/>
        </p:nvSpPr>
        <p:spPr>
          <a:xfrm>
            <a:off x="1907678" y="742013"/>
            <a:ext cx="464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ms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8033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Measure multiple points along the distribution of the metric.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Use statistical tests to measure the significance of a change.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Run A/A tests and understand the noise and bias characteristics of your benchmarking process.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641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727650" y="1072950"/>
            <a:ext cx="953700" cy="27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5360">
            <a:off x="592004" y="753492"/>
            <a:ext cx="757087" cy="91101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7638675" y="4034850"/>
            <a:ext cx="856800" cy="400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>
                <a:latin typeface="Lato"/>
                <a:ea typeface="Lato"/>
                <a:cs typeface="Lato"/>
                <a:sym typeface="Lato"/>
              </a:rPr>
              <a:t>“phone”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2795725" y="848850"/>
            <a:ext cx="3409800" cy="936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Indexer</a:t>
            </a:r>
            <a:endParaRPr sz="3600"/>
          </a:p>
        </p:txBody>
      </p:sp>
      <p:sp>
        <p:nvSpPr>
          <p:cNvPr id="78" name="Google Shape;78;p16"/>
          <p:cNvSpPr/>
          <p:nvPr/>
        </p:nvSpPr>
        <p:spPr>
          <a:xfrm>
            <a:off x="2795650" y="3805500"/>
            <a:ext cx="3409800" cy="858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Searcher</a:t>
            </a:r>
            <a:endParaRPr sz="3600"/>
          </a:p>
        </p:txBody>
      </p:sp>
      <p:cxnSp>
        <p:nvCxnSpPr>
          <p:cNvPr id="79" name="Google Shape;79;p16"/>
          <p:cNvCxnSpPr>
            <a:stCxn id="75" idx="3"/>
            <a:endCxn id="77" idx="1"/>
          </p:cNvCxnSpPr>
          <p:nvPr/>
        </p:nvCxnSpPr>
        <p:spPr>
          <a:xfrm>
            <a:off x="1339503" y="1293657"/>
            <a:ext cx="14562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" name="Google Shape;88;p16"/>
          <p:cNvCxnSpPr>
            <a:cxnSpLocks/>
            <a:stCxn id="77" idx="2"/>
          </p:cNvCxnSpPr>
          <p:nvPr/>
        </p:nvCxnSpPr>
        <p:spPr>
          <a:xfrm>
            <a:off x="4500625" y="1785750"/>
            <a:ext cx="0" cy="3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3D85EDA-E70C-7F98-4862-55D888D43410}"/>
              </a:ext>
            </a:extLst>
          </p:cNvPr>
          <p:cNvGrpSpPr/>
          <p:nvPr/>
        </p:nvGrpSpPr>
        <p:grpSpPr>
          <a:xfrm>
            <a:off x="6205450" y="4134900"/>
            <a:ext cx="1433225" cy="200100"/>
            <a:chOff x="6205450" y="4234950"/>
            <a:chExt cx="1433225" cy="200100"/>
          </a:xfrm>
        </p:grpSpPr>
        <p:cxnSp>
          <p:nvCxnSpPr>
            <p:cNvPr id="80" name="Google Shape;80;p16"/>
            <p:cNvCxnSpPr>
              <a:stCxn id="76" idx="1"/>
              <a:endCxn id="78" idx="3"/>
            </p:cNvCxnSpPr>
            <p:nvPr/>
          </p:nvCxnSpPr>
          <p:spPr>
            <a:xfrm rot="10800000">
              <a:off x="6205575" y="4234950"/>
              <a:ext cx="1433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" name="Google Shape;80;p16">
              <a:extLst>
                <a:ext uri="{FF2B5EF4-FFF2-40B4-BE49-F238E27FC236}">
                  <a16:creationId xmlns:a16="http://schemas.microsoft.com/office/drawing/2014/main" id="{2F4AB91E-F65A-61A6-8571-0320BFE13DDD}"/>
                </a:ext>
              </a:extLst>
            </p:cNvPr>
            <p:cNvCxnSpPr>
              <a:cxnSpLocks/>
            </p:cNvCxnSpPr>
            <p:nvPr/>
          </p:nvCxnSpPr>
          <p:spPr>
            <a:xfrm>
              <a:off x="6205450" y="4435050"/>
              <a:ext cx="1433225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9E0839-2F94-4231-963E-9A50C0BC926B}"/>
              </a:ext>
            </a:extLst>
          </p:cNvPr>
          <p:cNvGrpSpPr/>
          <p:nvPr/>
        </p:nvGrpSpPr>
        <p:grpSpPr>
          <a:xfrm>
            <a:off x="4475836" y="3349159"/>
            <a:ext cx="71450" cy="456341"/>
            <a:chOff x="4500550" y="3349159"/>
            <a:chExt cx="71450" cy="456341"/>
          </a:xfrm>
        </p:grpSpPr>
        <p:cxnSp>
          <p:nvCxnSpPr>
            <p:cNvPr id="89" name="Google Shape;89;p16"/>
            <p:cNvCxnSpPr>
              <a:cxnSpLocks/>
              <a:stCxn id="78" idx="0"/>
            </p:cNvCxnSpPr>
            <p:nvPr/>
          </p:nvCxnSpPr>
          <p:spPr>
            <a:xfrm rot="10800000">
              <a:off x="4500550" y="3354900"/>
              <a:ext cx="0" cy="450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89;p16">
              <a:extLst>
                <a:ext uri="{FF2B5EF4-FFF2-40B4-BE49-F238E27FC236}">
                  <a16:creationId xmlns:a16="http://schemas.microsoft.com/office/drawing/2014/main" id="{87052A50-FD83-C72E-1E91-6207FDF4C24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349159"/>
              <a:ext cx="0" cy="45634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" name="Google Shape;219;p36">
            <a:extLst>
              <a:ext uri="{FF2B5EF4-FFF2-40B4-BE49-F238E27FC236}">
                <a16:creationId xmlns:a16="http://schemas.microsoft.com/office/drawing/2014/main" id="{92A31583-E54A-B99C-29D7-B330749F04C6}"/>
              </a:ext>
            </a:extLst>
          </p:cNvPr>
          <p:cNvSpPr/>
          <p:nvPr/>
        </p:nvSpPr>
        <p:spPr>
          <a:xfrm>
            <a:off x="2795725" y="2161900"/>
            <a:ext cx="3409800" cy="1193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9;p36">
            <a:extLst>
              <a:ext uri="{FF2B5EF4-FFF2-40B4-BE49-F238E27FC236}">
                <a16:creationId xmlns:a16="http://schemas.microsoft.com/office/drawing/2014/main" id="{8D503684-5843-0371-AE60-2DAE43714F86}"/>
              </a:ext>
            </a:extLst>
          </p:cNvPr>
          <p:cNvSpPr/>
          <p:nvPr/>
        </p:nvSpPr>
        <p:spPr>
          <a:xfrm>
            <a:off x="3055620" y="2366175"/>
            <a:ext cx="314100" cy="858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30;p36">
            <a:extLst>
              <a:ext uri="{FF2B5EF4-FFF2-40B4-BE49-F238E27FC236}">
                <a16:creationId xmlns:a16="http://schemas.microsoft.com/office/drawing/2014/main" id="{34BAE59F-C405-0ACD-DFF5-F64B37EE88EB}"/>
              </a:ext>
            </a:extLst>
          </p:cNvPr>
          <p:cNvSpPr/>
          <p:nvPr/>
        </p:nvSpPr>
        <p:spPr>
          <a:xfrm>
            <a:off x="3419770" y="2500025"/>
            <a:ext cx="314100" cy="725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31;p36">
            <a:extLst>
              <a:ext uri="{FF2B5EF4-FFF2-40B4-BE49-F238E27FC236}">
                <a16:creationId xmlns:a16="http://schemas.microsoft.com/office/drawing/2014/main" id="{D35FA183-E860-7DB4-0A84-7E2311E3B977}"/>
              </a:ext>
            </a:extLst>
          </p:cNvPr>
          <p:cNvSpPr/>
          <p:nvPr/>
        </p:nvSpPr>
        <p:spPr>
          <a:xfrm>
            <a:off x="3783920" y="2500025"/>
            <a:ext cx="314100" cy="725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2;p36">
            <a:extLst>
              <a:ext uri="{FF2B5EF4-FFF2-40B4-BE49-F238E27FC236}">
                <a16:creationId xmlns:a16="http://schemas.microsoft.com/office/drawing/2014/main" id="{76A0073C-E5F1-F303-94C8-13F20EEBC15E}"/>
              </a:ext>
            </a:extLst>
          </p:cNvPr>
          <p:cNvSpPr/>
          <p:nvPr/>
        </p:nvSpPr>
        <p:spPr>
          <a:xfrm>
            <a:off x="4148070" y="2711825"/>
            <a:ext cx="314100" cy="513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33;p36">
            <a:extLst>
              <a:ext uri="{FF2B5EF4-FFF2-40B4-BE49-F238E27FC236}">
                <a16:creationId xmlns:a16="http://schemas.microsoft.com/office/drawing/2014/main" id="{3DD17E84-3018-0A9E-A2FA-0B8520C26596}"/>
              </a:ext>
            </a:extLst>
          </p:cNvPr>
          <p:cNvSpPr/>
          <p:nvPr/>
        </p:nvSpPr>
        <p:spPr>
          <a:xfrm>
            <a:off x="4512220" y="2824925"/>
            <a:ext cx="314100" cy="400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34;p36">
            <a:extLst>
              <a:ext uri="{FF2B5EF4-FFF2-40B4-BE49-F238E27FC236}">
                <a16:creationId xmlns:a16="http://schemas.microsoft.com/office/drawing/2014/main" id="{65D8DD53-5CA8-7D12-0F76-0F0EFD6A4D4D}"/>
              </a:ext>
            </a:extLst>
          </p:cNvPr>
          <p:cNvSpPr/>
          <p:nvPr/>
        </p:nvSpPr>
        <p:spPr>
          <a:xfrm>
            <a:off x="4876370" y="3066975"/>
            <a:ext cx="314100" cy="158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5;p36">
            <a:extLst>
              <a:ext uri="{FF2B5EF4-FFF2-40B4-BE49-F238E27FC236}">
                <a16:creationId xmlns:a16="http://schemas.microsoft.com/office/drawing/2014/main" id="{3EB118D5-EFBF-2CC9-1A8F-F0C0FF93FB32}"/>
              </a:ext>
            </a:extLst>
          </p:cNvPr>
          <p:cNvSpPr/>
          <p:nvPr/>
        </p:nvSpPr>
        <p:spPr>
          <a:xfrm>
            <a:off x="5240520" y="3148950"/>
            <a:ext cx="314100" cy="76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36;p36">
            <a:extLst>
              <a:ext uri="{FF2B5EF4-FFF2-40B4-BE49-F238E27FC236}">
                <a16:creationId xmlns:a16="http://schemas.microsoft.com/office/drawing/2014/main" id="{246E78DF-498C-7FB8-D8EB-8328B3647B02}"/>
              </a:ext>
            </a:extLst>
          </p:cNvPr>
          <p:cNvSpPr/>
          <p:nvPr/>
        </p:nvSpPr>
        <p:spPr>
          <a:xfrm>
            <a:off x="5604670" y="3201450"/>
            <a:ext cx="314100" cy="2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435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727650" y="1072950"/>
            <a:ext cx="953700" cy="27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727650" y="333350"/>
            <a:ext cx="7688700" cy="9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o" sz="3600" dirty="0"/>
              <a:t>Design a benchmarking framework for Amazon product search</a:t>
            </a:r>
            <a:endParaRPr sz="3600"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75" y="1746925"/>
            <a:ext cx="5852850" cy="32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/>
          <p:nvPr/>
        </p:nvSpPr>
        <p:spPr>
          <a:xfrm>
            <a:off x="1140725" y="1284175"/>
            <a:ext cx="696600" cy="936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50</a:t>
            </a:r>
            <a:endParaRPr sz="3600"/>
          </a:p>
        </p:txBody>
      </p:sp>
      <p:sp>
        <p:nvSpPr>
          <p:cNvPr id="242" name="Google Shape;242;p37"/>
          <p:cNvSpPr/>
          <p:nvPr/>
        </p:nvSpPr>
        <p:spPr>
          <a:xfrm>
            <a:off x="1962425" y="1284025"/>
            <a:ext cx="696600" cy="936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50</a:t>
            </a:r>
            <a:endParaRPr sz="3600"/>
          </a:p>
        </p:txBody>
      </p:sp>
      <p:sp>
        <p:nvSpPr>
          <p:cNvPr id="243" name="Google Shape;243;p37"/>
          <p:cNvSpPr/>
          <p:nvPr/>
        </p:nvSpPr>
        <p:spPr>
          <a:xfrm>
            <a:off x="1140725" y="2930350"/>
            <a:ext cx="696600" cy="1625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90</a:t>
            </a:r>
            <a:endParaRPr sz="3600"/>
          </a:p>
        </p:txBody>
      </p:sp>
      <p:sp>
        <p:nvSpPr>
          <p:cNvPr id="244" name="Google Shape;244;p37"/>
          <p:cNvSpPr/>
          <p:nvPr/>
        </p:nvSpPr>
        <p:spPr>
          <a:xfrm>
            <a:off x="1962425" y="4214525"/>
            <a:ext cx="696600" cy="341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10</a:t>
            </a:r>
            <a:endParaRPr sz="3600"/>
          </a:p>
        </p:txBody>
      </p:sp>
      <p:sp>
        <p:nvSpPr>
          <p:cNvPr id="245" name="Google Shape;245;p37"/>
          <p:cNvSpPr txBox="1"/>
          <p:nvPr/>
        </p:nvSpPr>
        <p:spPr>
          <a:xfrm>
            <a:off x="941550" y="204925"/>
            <a:ext cx="726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1 thread / segment	1 ms / doc</a:t>
            </a:r>
            <a:endParaRPr sz="3600" dirty="0"/>
          </a:p>
        </p:txBody>
      </p:sp>
      <p:sp>
        <p:nvSpPr>
          <p:cNvPr id="246" name="Google Shape;246;p37"/>
          <p:cNvSpPr/>
          <p:nvPr/>
        </p:nvSpPr>
        <p:spPr>
          <a:xfrm>
            <a:off x="3066975" y="1708225"/>
            <a:ext cx="2322600" cy="8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7"/>
          <p:cNvSpPr txBox="1"/>
          <p:nvPr/>
        </p:nvSpPr>
        <p:spPr>
          <a:xfrm>
            <a:off x="5608025" y="1383175"/>
            <a:ext cx="1359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50ms</a:t>
            </a:r>
            <a:endParaRPr sz="3600"/>
          </a:p>
        </p:txBody>
      </p:sp>
      <p:sp>
        <p:nvSpPr>
          <p:cNvPr id="248" name="Google Shape;248;p37"/>
          <p:cNvSpPr txBox="1"/>
          <p:nvPr/>
        </p:nvSpPr>
        <p:spPr>
          <a:xfrm>
            <a:off x="5608025" y="3373750"/>
            <a:ext cx="1359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90ms</a:t>
            </a:r>
            <a:endParaRPr sz="3600"/>
          </a:p>
        </p:txBody>
      </p:sp>
      <p:sp>
        <p:nvSpPr>
          <p:cNvPr id="249" name="Google Shape;249;p37"/>
          <p:cNvSpPr/>
          <p:nvPr/>
        </p:nvSpPr>
        <p:spPr>
          <a:xfrm>
            <a:off x="6900500" y="1775975"/>
            <a:ext cx="483300" cy="20493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/>
          <p:cNvSpPr txBox="1"/>
          <p:nvPr/>
        </p:nvSpPr>
        <p:spPr>
          <a:xfrm>
            <a:off x="7561550" y="2368375"/>
            <a:ext cx="148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solidFill>
                  <a:srgbClr val="FF0000"/>
                </a:solidFill>
              </a:rPr>
              <a:t>+80%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251" name="Google Shape;251;p37"/>
          <p:cNvSpPr/>
          <p:nvPr/>
        </p:nvSpPr>
        <p:spPr>
          <a:xfrm>
            <a:off x="3066975" y="3698800"/>
            <a:ext cx="2322600" cy="8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/>
          <p:nvPr/>
        </p:nvSpPr>
        <p:spPr>
          <a:xfrm>
            <a:off x="5439175" y="1975200"/>
            <a:ext cx="3409800" cy="1193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9"/>
          <p:cNvSpPr/>
          <p:nvPr/>
        </p:nvSpPr>
        <p:spPr>
          <a:xfrm>
            <a:off x="5635275" y="2179475"/>
            <a:ext cx="314100" cy="858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9"/>
          <p:cNvSpPr/>
          <p:nvPr/>
        </p:nvSpPr>
        <p:spPr>
          <a:xfrm>
            <a:off x="5999425" y="2313325"/>
            <a:ext cx="314100" cy="725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9"/>
          <p:cNvSpPr/>
          <p:nvPr/>
        </p:nvSpPr>
        <p:spPr>
          <a:xfrm>
            <a:off x="6363575" y="2313325"/>
            <a:ext cx="314100" cy="725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9"/>
          <p:cNvSpPr/>
          <p:nvPr/>
        </p:nvSpPr>
        <p:spPr>
          <a:xfrm>
            <a:off x="6727725" y="2525125"/>
            <a:ext cx="314100" cy="513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9"/>
          <p:cNvSpPr/>
          <p:nvPr/>
        </p:nvSpPr>
        <p:spPr>
          <a:xfrm>
            <a:off x="7091875" y="2638225"/>
            <a:ext cx="314100" cy="400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"/>
          <p:cNvSpPr/>
          <p:nvPr/>
        </p:nvSpPr>
        <p:spPr>
          <a:xfrm>
            <a:off x="7456025" y="2880275"/>
            <a:ext cx="314100" cy="158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9"/>
          <p:cNvSpPr/>
          <p:nvPr/>
        </p:nvSpPr>
        <p:spPr>
          <a:xfrm>
            <a:off x="7820175" y="2962250"/>
            <a:ext cx="314100" cy="76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9"/>
          <p:cNvSpPr/>
          <p:nvPr/>
        </p:nvSpPr>
        <p:spPr>
          <a:xfrm>
            <a:off x="8184325" y="3014750"/>
            <a:ext cx="314100" cy="2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379050" y="2099450"/>
            <a:ext cx="739450" cy="9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434450" y="2099450"/>
            <a:ext cx="739450" cy="9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5385">
            <a:off x="1264314" y="1031796"/>
            <a:ext cx="949146" cy="11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988" y="2941475"/>
            <a:ext cx="1335800" cy="1867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39"/>
          <p:cNvCxnSpPr>
            <a:stCxn id="277" idx="3"/>
            <a:endCxn id="276" idx="0"/>
          </p:cNvCxnSpPr>
          <p:nvPr/>
        </p:nvCxnSpPr>
        <p:spPr>
          <a:xfrm>
            <a:off x="2201440" y="1709009"/>
            <a:ext cx="1130400" cy="86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0" name="Google Shape;280;p39"/>
          <p:cNvCxnSpPr>
            <a:stCxn id="278" idx="3"/>
            <a:endCxn id="276" idx="0"/>
          </p:cNvCxnSpPr>
          <p:nvPr/>
        </p:nvCxnSpPr>
        <p:spPr>
          <a:xfrm rot="10800000" flipH="1">
            <a:off x="2406788" y="2571775"/>
            <a:ext cx="925200" cy="130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1" name="Google Shape;281;p39"/>
          <p:cNvCxnSpPr>
            <a:cxnSpLocks/>
            <a:stCxn id="275" idx="0"/>
            <a:endCxn id="266" idx="1"/>
          </p:cNvCxnSpPr>
          <p:nvPr/>
        </p:nvCxnSpPr>
        <p:spPr>
          <a:xfrm>
            <a:off x="5221075" y="2571750"/>
            <a:ext cx="21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2" name="Google Shape;282;p39"/>
          <p:cNvSpPr txBox="1"/>
          <p:nvPr/>
        </p:nvSpPr>
        <p:spPr>
          <a:xfrm>
            <a:off x="3602775" y="1913125"/>
            <a:ext cx="133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Single Thread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/>
          <p:nvPr/>
        </p:nvSpPr>
        <p:spPr>
          <a:xfrm>
            <a:off x="678200" y="1975200"/>
            <a:ext cx="3409800" cy="1193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0"/>
          <p:cNvSpPr/>
          <p:nvPr/>
        </p:nvSpPr>
        <p:spPr>
          <a:xfrm>
            <a:off x="874300" y="2179475"/>
            <a:ext cx="314100" cy="858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0"/>
          <p:cNvSpPr/>
          <p:nvPr/>
        </p:nvSpPr>
        <p:spPr>
          <a:xfrm>
            <a:off x="1238450" y="2313325"/>
            <a:ext cx="314100" cy="725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0"/>
          <p:cNvSpPr/>
          <p:nvPr/>
        </p:nvSpPr>
        <p:spPr>
          <a:xfrm>
            <a:off x="1602600" y="2313325"/>
            <a:ext cx="314100" cy="725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0"/>
          <p:cNvSpPr/>
          <p:nvPr/>
        </p:nvSpPr>
        <p:spPr>
          <a:xfrm>
            <a:off x="1966750" y="2525125"/>
            <a:ext cx="314100" cy="513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0"/>
          <p:cNvSpPr/>
          <p:nvPr/>
        </p:nvSpPr>
        <p:spPr>
          <a:xfrm>
            <a:off x="2330900" y="2638225"/>
            <a:ext cx="314100" cy="400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0"/>
          <p:cNvSpPr/>
          <p:nvPr/>
        </p:nvSpPr>
        <p:spPr>
          <a:xfrm>
            <a:off x="2695050" y="2880275"/>
            <a:ext cx="314100" cy="158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0"/>
          <p:cNvSpPr/>
          <p:nvPr/>
        </p:nvSpPr>
        <p:spPr>
          <a:xfrm>
            <a:off x="3059200" y="2962250"/>
            <a:ext cx="314100" cy="76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0"/>
          <p:cNvSpPr/>
          <p:nvPr/>
        </p:nvSpPr>
        <p:spPr>
          <a:xfrm>
            <a:off x="3423350" y="3014750"/>
            <a:ext cx="314100" cy="2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0"/>
          <p:cNvSpPr/>
          <p:nvPr/>
        </p:nvSpPr>
        <p:spPr>
          <a:xfrm>
            <a:off x="6586875" y="519125"/>
            <a:ext cx="314100" cy="39960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0"/>
          <p:cNvSpPr/>
          <p:nvPr/>
        </p:nvSpPr>
        <p:spPr>
          <a:xfrm>
            <a:off x="6400350" y="416675"/>
            <a:ext cx="703500" cy="4207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0"/>
          <p:cNvSpPr/>
          <p:nvPr/>
        </p:nvSpPr>
        <p:spPr>
          <a:xfrm>
            <a:off x="4377625" y="2285100"/>
            <a:ext cx="1733100" cy="57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Force Merge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/>
          <p:nvPr/>
        </p:nvSpPr>
        <p:spPr>
          <a:xfrm>
            <a:off x="2440825" y="595400"/>
            <a:ext cx="4112100" cy="1569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1"/>
          <p:cNvSpPr/>
          <p:nvPr/>
        </p:nvSpPr>
        <p:spPr>
          <a:xfrm>
            <a:off x="2677304" y="864155"/>
            <a:ext cx="378900" cy="1130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1"/>
          <p:cNvSpPr/>
          <p:nvPr/>
        </p:nvSpPr>
        <p:spPr>
          <a:xfrm>
            <a:off x="3116436" y="1040256"/>
            <a:ext cx="378900" cy="9540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1"/>
          <p:cNvSpPr/>
          <p:nvPr/>
        </p:nvSpPr>
        <p:spPr>
          <a:xfrm>
            <a:off x="3555568" y="1040256"/>
            <a:ext cx="378900" cy="9540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"/>
          <p:cNvSpPr/>
          <p:nvPr/>
        </p:nvSpPr>
        <p:spPr>
          <a:xfrm>
            <a:off x="3994700" y="1318912"/>
            <a:ext cx="378900" cy="675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1"/>
          <p:cNvSpPr/>
          <p:nvPr/>
        </p:nvSpPr>
        <p:spPr>
          <a:xfrm>
            <a:off x="4433832" y="1467712"/>
            <a:ext cx="378900" cy="5265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1"/>
          <p:cNvSpPr/>
          <p:nvPr/>
        </p:nvSpPr>
        <p:spPr>
          <a:xfrm>
            <a:off x="4872964" y="1786166"/>
            <a:ext cx="378900" cy="20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1"/>
          <p:cNvSpPr/>
          <p:nvPr/>
        </p:nvSpPr>
        <p:spPr>
          <a:xfrm>
            <a:off x="5312096" y="1894017"/>
            <a:ext cx="378900" cy="100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1"/>
          <p:cNvSpPr/>
          <p:nvPr/>
        </p:nvSpPr>
        <p:spPr>
          <a:xfrm>
            <a:off x="5751229" y="1963089"/>
            <a:ext cx="378900" cy="312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1"/>
          <p:cNvSpPr/>
          <p:nvPr/>
        </p:nvSpPr>
        <p:spPr>
          <a:xfrm>
            <a:off x="2440825" y="2605750"/>
            <a:ext cx="4112100" cy="1569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1"/>
          <p:cNvSpPr/>
          <p:nvPr/>
        </p:nvSpPr>
        <p:spPr>
          <a:xfrm>
            <a:off x="2677300" y="3050601"/>
            <a:ext cx="378900" cy="9540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1"/>
          <p:cNvSpPr/>
          <p:nvPr/>
        </p:nvSpPr>
        <p:spPr>
          <a:xfrm>
            <a:off x="3116436" y="3050606"/>
            <a:ext cx="378900" cy="9540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1"/>
          <p:cNvSpPr/>
          <p:nvPr/>
        </p:nvSpPr>
        <p:spPr>
          <a:xfrm>
            <a:off x="3555568" y="3050606"/>
            <a:ext cx="378900" cy="9540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1"/>
          <p:cNvSpPr/>
          <p:nvPr/>
        </p:nvSpPr>
        <p:spPr>
          <a:xfrm>
            <a:off x="3994700" y="3169422"/>
            <a:ext cx="378900" cy="835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1"/>
          <p:cNvSpPr/>
          <p:nvPr/>
        </p:nvSpPr>
        <p:spPr>
          <a:xfrm>
            <a:off x="4433825" y="3702230"/>
            <a:ext cx="378900" cy="3024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1"/>
          <p:cNvSpPr/>
          <p:nvPr/>
        </p:nvSpPr>
        <p:spPr>
          <a:xfrm>
            <a:off x="4872975" y="3702029"/>
            <a:ext cx="378900" cy="3024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1"/>
          <p:cNvSpPr/>
          <p:nvPr/>
        </p:nvSpPr>
        <p:spPr>
          <a:xfrm>
            <a:off x="5312100" y="3838855"/>
            <a:ext cx="378900" cy="1656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0" name="Google Shape;320;p41"/>
          <p:cNvCxnSpPr>
            <a:stCxn id="311" idx="2"/>
          </p:cNvCxnSpPr>
          <p:nvPr/>
        </p:nvCxnSpPr>
        <p:spPr>
          <a:xfrm flipH="1">
            <a:off x="4228279" y="1994289"/>
            <a:ext cx="1712400" cy="138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41"/>
          <p:cNvCxnSpPr/>
          <p:nvPr/>
        </p:nvCxnSpPr>
        <p:spPr>
          <a:xfrm>
            <a:off x="2848400" y="1010950"/>
            <a:ext cx="2192700" cy="283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41"/>
          <p:cNvCxnSpPr>
            <a:endCxn id="319" idx="0"/>
          </p:cNvCxnSpPr>
          <p:nvPr/>
        </p:nvCxnSpPr>
        <p:spPr>
          <a:xfrm>
            <a:off x="2868750" y="1011055"/>
            <a:ext cx="2632800" cy="282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3" name="Google Shape;323;p41"/>
          <p:cNvCxnSpPr/>
          <p:nvPr/>
        </p:nvCxnSpPr>
        <p:spPr>
          <a:xfrm flipH="1">
            <a:off x="4193900" y="1673525"/>
            <a:ext cx="457800" cy="169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Lessons</a:t>
            </a:r>
            <a:endParaRPr/>
          </a:p>
        </p:txBody>
      </p:sp>
      <p:sp>
        <p:nvSpPr>
          <p:cNvPr id="329" name="Google Shape;32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Measure multiple points along the distribution of the metric.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Use statistical tests to measure the significance of a change.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Run A/A tests and understand the noise and bias characteristics of your benchmarking process.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Evaluate the noise distribution and mitigate noise that is introduced by the application or by the benchmarker.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463" y="152400"/>
            <a:ext cx="49190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6">
            <a:extLst>
              <a:ext uri="{FF2B5EF4-FFF2-40B4-BE49-F238E27FC236}">
                <a16:creationId xmlns:a16="http://schemas.microsoft.com/office/drawing/2014/main" id="{7FAA00E4-C015-D698-8CE0-5028D8547931}"/>
              </a:ext>
            </a:extLst>
          </p:cNvPr>
          <p:cNvSpPr/>
          <p:nvPr/>
        </p:nvSpPr>
        <p:spPr>
          <a:xfrm>
            <a:off x="816210" y="428721"/>
            <a:ext cx="3496297" cy="10170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Sample documents</a:t>
            </a:r>
            <a:endParaRPr sz="3600" dirty="0"/>
          </a:p>
        </p:txBody>
      </p:sp>
      <p:sp>
        <p:nvSpPr>
          <p:cNvPr id="3" name="Google Shape;77;p16">
            <a:extLst>
              <a:ext uri="{FF2B5EF4-FFF2-40B4-BE49-F238E27FC236}">
                <a16:creationId xmlns:a16="http://schemas.microsoft.com/office/drawing/2014/main" id="{D63929C9-8022-5AD9-8927-CEB4912FC027}"/>
              </a:ext>
            </a:extLst>
          </p:cNvPr>
          <p:cNvSpPr/>
          <p:nvPr/>
        </p:nvSpPr>
        <p:spPr>
          <a:xfrm>
            <a:off x="4831495" y="428721"/>
            <a:ext cx="3496297" cy="101702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Sample queries</a:t>
            </a:r>
            <a:endParaRPr sz="3600" dirty="0"/>
          </a:p>
        </p:txBody>
      </p:sp>
      <p:sp>
        <p:nvSpPr>
          <p:cNvPr id="4" name="Google Shape;77;p16">
            <a:extLst>
              <a:ext uri="{FF2B5EF4-FFF2-40B4-BE49-F238E27FC236}">
                <a16:creationId xmlns:a16="http://schemas.microsoft.com/office/drawing/2014/main" id="{FE769BAB-170B-5911-48F6-30D2A7078C4E}"/>
              </a:ext>
            </a:extLst>
          </p:cNvPr>
          <p:cNvSpPr/>
          <p:nvPr/>
        </p:nvSpPr>
        <p:spPr>
          <a:xfrm>
            <a:off x="816209" y="2063240"/>
            <a:ext cx="3496297" cy="10170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Index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documents</a:t>
            </a:r>
            <a:endParaRPr sz="3600" dirty="0"/>
          </a:p>
        </p:txBody>
      </p:sp>
      <p:sp>
        <p:nvSpPr>
          <p:cNvPr id="5" name="Google Shape;77;p16">
            <a:extLst>
              <a:ext uri="{FF2B5EF4-FFF2-40B4-BE49-F238E27FC236}">
                <a16:creationId xmlns:a16="http://schemas.microsoft.com/office/drawing/2014/main" id="{473EED7B-A51D-BFCF-4D15-03F0E2EC2CAA}"/>
              </a:ext>
            </a:extLst>
          </p:cNvPr>
          <p:cNvSpPr/>
          <p:nvPr/>
        </p:nvSpPr>
        <p:spPr>
          <a:xfrm>
            <a:off x="2564357" y="3697759"/>
            <a:ext cx="3496297" cy="101702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 dirty="0"/>
              <a:t>Run queries</a:t>
            </a:r>
            <a:endParaRPr sz="3600" dirty="0"/>
          </a:p>
        </p:txBody>
      </p:sp>
      <p:sp>
        <p:nvSpPr>
          <p:cNvPr id="6" name="Google Shape;246;p37">
            <a:extLst>
              <a:ext uri="{FF2B5EF4-FFF2-40B4-BE49-F238E27FC236}">
                <a16:creationId xmlns:a16="http://schemas.microsoft.com/office/drawing/2014/main" id="{C9F35E69-22A9-6866-77C9-E416A6A9B8BF}"/>
              </a:ext>
            </a:extLst>
          </p:cNvPr>
          <p:cNvSpPr/>
          <p:nvPr/>
        </p:nvSpPr>
        <p:spPr>
          <a:xfrm rot="5400000">
            <a:off x="2255606" y="1560429"/>
            <a:ext cx="617499" cy="38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6;p37">
            <a:extLst>
              <a:ext uri="{FF2B5EF4-FFF2-40B4-BE49-F238E27FC236}">
                <a16:creationId xmlns:a16="http://schemas.microsoft.com/office/drawing/2014/main" id="{B6A5DD47-F029-3E0F-CF0E-10CAE1FBCB2D}"/>
              </a:ext>
            </a:extLst>
          </p:cNvPr>
          <p:cNvSpPr/>
          <p:nvPr/>
        </p:nvSpPr>
        <p:spPr>
          <a:xfrm rot="3123104">
            <a:off x="2526541" y="3234625"/>
            <a:ext cx="687172" cy="38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6;p37">
            <a:extLst>
              <a:ext uri="{FF2B5EF4-FFF2-40B4-BE49-F238E27FC236}">
                <a16:creationId xmlns:a16="http://schemas.microsoft.com/office/drawing/2014/main" id="{C484F381-BAD7-9C65-1452-C33D806E5FDF}"/>
              </a:ext>
            </a:extLst>
          </p:cNvPr>
          <p:cNvSpPr/>
          <p:nvPr/>
        </p:nvSpPr>
        <p:spPr>
          <a:xfrm rot="6584782">
            <a:off x="4571594" y="2397632"/>
            <a:ext cx="2284666" cy="38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5B304498-DE9C-C2A0-F56D-23BD5D74407B}"/>
              </a:ext>
            </a:extLst>
          </p:cNvPr>
          <p:cNvSpPr/>
          <p:nvPr/>
        </p:nvSpPr>
        <p:spPr>
          <a:xfrm>
            <a:off x="1426181" y="-126318"/>
            <a:ext cx="2211858" cy="2137719"/>
          </a:xfrm>
          <a:prstGeom prst="mathMultiply">
            <a:avLst>
              <a:gd name="adj1" fmla="val 876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D8AB8E48-7533-5093-7E2B-CCCA8D98A884}"/>
              </a:ext>
            </a:extLst>
          </p:cNvPr>
          <p:cNvSpPr/>
          <p:nvPr/>
        </p:nvSpPr>
        <p:spPr>
          <a:xfrm>
            <a:off x="5527095" y="-126318"/>
            <a:ext cx="2211858" cy="2137719"/>
          </a:xfrm>
          <a:prstGeom prst="mathMultiply">
            <a:avLst>
              <a:gd name="adj1" fmla="val 876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938D2CB2-6E48-8B11-D03D-05FDB3F4A165}"/>
              </a:ext>
            </a:extLst>
          </p:cNvPr>
          <p:cNvSpPr/>
          <p:nvPr/>
        </p:nvSpPr>
        <p:spPr>
          <a:xfrm>
            <a:off x="1426181" y="1497580"/>
            <a:ext cx="2211858" cy="2137719"/>
          </a:xfrm>
          <a:prstGeom prst="mathMultiply">
            <a:avLst>
              <a:gd name="adj1" fmla="val 876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344;p44">
            <a:extLst>
              <a:ext uri="{FF2B5EF4-FFF2-40B4-BE49-F238E27FC236}">
                <a16:creationId xmlns:a16="http://schemas.microsoft.com/office/drawing/2014/main" id="{26D9D11F-ABE2-B842-5DFA-1531D8F757B0}"/>
              </a:ext>
            </a:extLst>
          </p:cNvPr>
          <p:cNvSpPr txBox="1"/>
          <p:nvPr/>
        </p:nvSpPr>
        <p:spPr>
          <a:xfrm>
            <a:off x="6399146" y="3635299"/>
            <a:ext cx="2404612" cy="127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7200" dirty="0">
                <a:solidFill>
                  <a:srgbClr val="92D050"/>
                </a:solidFill>
              </a:rPr>
              <a:t>-60%</a:t>
            </a:r>
            <a:endParaRPr sz="7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dirty="0"/>
              <a:t>Lessons</a:t>
            </a:r>
            <a:endParaRPr dirty="0"/>
          </a:p>
        </p:txBody>
      </p:sp>
      <p:sp>
        <p:nvSpPr>
          <p:cNvPr id="351" name="Google Shape;351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Measure multiple points along the distribution of the metric.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Use statistical tests to measure the significance of a change.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Run A/A tests and understand the noise and bias characteristics of your benchmarking process.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Evaluate the noise distribution and mitigate noise that is introduced by the application or by the benchmarker.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Make benchmarks reliable and fast. If you can’t do both, at least make the trade-off configurable.</a:t>
            </a: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D29B6C-1ACF-80C4-BCD1-1F266F33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31199"/>
            <a:ext cx="7772400" cy="368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3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dirty="0"/>
              <a:t>Lessons</a:t>
            </a:r>
            <a:endParaRPr dirty="0"/>
          </a:p>
        </p:txBody>
      </p:sp>
      <p:sp>
        <p:nvSpPr>
          <p:cNvPr id="351" name="Google Shape;351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Measure multiple points along the distribution of the metric.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Use statistical tests to measure the significance of a change.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Run A/A tests and understand the noise and bias characteristics of your benchmarking process.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Evaluate the noise distribution and mitigate noise that is introduced by the application or by the benchmarker.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o" dirty="0"/>
              <a:t>Make benchmarks reliable and fast. If you can’t do both, at least make the trade-off configurable.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256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810187-9DFD-AAEE-84C3-D4CDBA64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0" y="1640681"/>
            <a:ext cx="8642959" cy="18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51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727650" y="1072950"/>
            <a:ext cx="953700" cy="27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5360">
            <a:off x="592004" y="753492"/>
            <a:ext cx="757087" cy="91101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7638675" y="4034850"/>
            <a:ext cx="856800" cy="400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>
                <a:latin typeface="Lato"/>
                <a:ea typeface="Lato"/>
                <a:cs typeface="Lato"/>
                <a:sym typeface="Lato"/>
              </a:rPr>
              <a:t>“phone”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2795725" y="848850"/>
            <a:ext cx="3409800" cy="936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Indexer</a:t>
            </a:r>
            <a:endParaRPr sz="3600"/>
          </a:p>
        </p:txBody>
      </p:sp>
      <p:sp>
        <p:nvSpPr>
          <p:cNvPr id="78" name="Google Shape;78;p16"/>
          <p:cNvSpPr/>
          <p:nvPr/>
        </p:nvSpPr>
        <p:spPr>
          <a:xfrm>
            <a:off x="2795650" y="3805500"/>
            <a:ext cx="3409800" cy="858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Searcher</a:t>
            </a:r>
            <a:endParaRPr sz="3600"/>
          </a:p>
        </p:txBody>
      </p:sp>
      <p:cxnSp>
        <p:nvCxnSpPr>
          <p:cNvPr id="79" name="Google Shape;79;p16"/>
          <p:cNvCxnSpPr>
            <a:stCxn id="75" idx="3"/>
            <a:endCxn id="77" idx="1"/>
          </p:cNvCxnSpPr>
          <p:nvPr/>
        </p:nvCxnSpPr>
        <p:spPr>
          <a:xfrm>
            <a:off x="1339503" y="1293657"/>
            <a:ext cx="14562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" name="Google Shape;81;p16"/>
          <p:cNvSpPr/>
          <p:nvPr/>
        </p:nvSpPr>
        <p:spPr>
          <a:xfrm>
            <a:off x="3835350" y="2280275"/>
            <a:ext cx="2260200" cy="936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125" y="2429300"/>
            <a:ext cx="716501" cy="71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5100" y="2354524"/>
            <a:ext cx="594598" cy="71362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2795725" y="2548625"/>
            <a:ext cx="856800" cy="400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>
                <a:latin typeface="Lato"/>
                <a:ea typeface="Lato"/>
                <a:cs typeface="Lato"/>
                <a:sym typeface="Lato"/>
              </a:rPr>
              <a:t>“phone”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5365">
            <a:off x="4566912" y="2368369"/>
            <a:ext cx="615103" cy="7401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6"/>
          <p:cNvCxnSpPr>
            <a:stCxn id="84" idx="3"/>
            <a:endCxn id="81" idx="1"/>
          </p:cNvCxnSpPr>
          <p:nvPr/>
        </p:nvCxnSpPr>
        <p:spPr>
          <a:xfrm>
            <a:off x="3652525" y="2748725"/>
            <a:ext cx="18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7" name="Google Shape;87;p16"/>
          <p:cNvSpPr/>
          <p:nvPr/>
        </p:nvSpPr>
        <p:spPr>
          <a:xfrm>
            <a:off x="2795725" y="2161900"/>
            <a:ext cx="3409800" cy="1193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Google Shape;88;p16"/>
          <p:cNvCxnSpPr>
            <a:stCxn id="77" idx="2"/>
            <a:endCxn id="87" idx="0"/>
          </p:cNvCxnSpPr>
          <p:nvPr/>
        </p:nvCxnSpPr>
        <p:spPr>
          <a:xfrm>
            <a:off x="4500625" y="1785750"/>
            <a:ext cx="0" cy="3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7E23652-4EB0-7801-EB74-9D2D905FD451}"/>
              </a:ext>
            </a:extLst>
          </p:cNvPr>
          <p:cNvSpPr/>
          <p:nvPr/>
        </p:nvSpPr>
        <p:spPr>
          <a:xfrm>
            <a:off x="3811779" y="3354900"/>
            <a:ext cx="1421765" cy="450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D85EDA-E70C-7F98-4862-55D888D43410}"/>
              </a:ext>
            </a:extLst>
          </p:cNvPr>
          <p:cNvGrpSpPr/>
          <p:nvPr/>
        </p:nvGrpSpPr>
        <p:grpSpPr>
          <a:xfrm>
            <a:off x="6205450" y="4134900"/>
            <a:ext cx="1433225" cy="200100"/>
            <a:chOff x="6205450" y="4234950"/>
            <a:chExt cx="1433225" cy="200100"/>
          </a:xfrm>
        </p:grpSpPr>
        <p:cxnSp>
          <p:nvCxnSpPr>
            <p:cNvPr id="80" name="Google Shape;80;p16"/>
            <p:cNvCxnSpPr>
              <a:stCxn id="76" idx="1"/>
              <a:endCxn id="78" idx="3"/>
            </p:cNvCxnSpPr>
            <p:nvPr/>
          </p:nvCxnSpPr>
          <p:spPr>
            <a:xfrm rot="10800000">
              <a:off x="6205575" y="4234950"/>
              <a:ext cx="1433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" name="Google Shape;80;p16">
              <a:extLst>
                <a:ext uri="{FF2B5EF4-FFF2-40B4-BE49-F238E27FC236}">
                  <a16:creationId xmlns:a16="http://schemas.microsoft.com/office/drawing/2014/main" id="{2F4AB91E-F65A-61A6-8571-0320BFE13DDD}"/>
                </a:ext>
              </a:extLst>
            </p:cNvPr>
            <p:cNvCxnSpPr>
              <a:cxnSpLocks/>
            </p:cNvCxnSpPr>
            <p:nvPr/>
          </p:nvCxnSpPr>
          <p:spPr>
            <a:xfrm>
              <a:off x="6205450" y="4435050"/>
              <a:ext cx="1433225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9E0839-2F94-4231-963E-9A50C0BC926B}"/>
              </a:ext>
            </a:extLst>
          </p:cNvPr>
          <p:cNvGrpSpPr/>
          <p:nvPr/>
        </p:nvGrpSpPr>
        <p:grpSpPr>
          <a:xfrm>
            <a:off x="4475836" y="3349159"/>
            <a:ext cx="71450" cy="456341"/>
            <a:chOff x="4500550" y="3349159"/>
            <a:chExt cx="71450" cy="456341"/>
          </a:xfrm>
        </p:grpSpPr>
        <p:cxnSp>
          <p:nvCxnSpPr>
            <p:cNvPr id="89" name="Google Shape;89;p16"/>
            <p:cNvCxnSpPr>
              <a:stCxn id="78" idx="0"/>
              <a:endCxn id="87" idx="2"/>
            </p:cNvCxnSpPr>
            <p:nvPr/>
          </p:nvCxnSpPr>
          <p:spPr>
            <a:xfrm rot="10800000">
              <a:off x="4500550" y="3354900"/>
              <a:ext cx="0" cy="450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89;p16">
              <a:extLst>
                <a:ext uri="{FF2B5EF4-FFF2-40B4-BE49-F238E27FC236}">
                  <a16:creationId xmlns:a16="http://schemas.microsoft.com/office/drawing/2014/main" id="{87052A50-FD83-C72E-1E91-6207FDF4C24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349159"/>
              <a:ext cx="0" cy="45634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9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o" sz="3600" dirty="0"/>
              <a:t>Prod-like</a:t>
            </a:r>
            <a:endParaRPr sz="36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o" sz="3600" dirty="0"/>
              <a:t>Accurate</a:t>
            </a:r>
            <a:endParaRPr sz="36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o" sz="3600" dirty="0"/>
              <a:t>Precise</a:t>
            </a:r>
            <a:endParaRPr sz="36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o" sz="3600" dirty="0"/>
              <a:t>Fast</a:t>
            </a:r>
            <a:endParaRPr sz="3600" dirty="0"/>
          </a:p>
        </p:txBody>
      </p:sp>
      <p:pic>
        <p:nvPicPr>
          <p:cNvPr id="95" name="Google Shape;95;p17" descr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350" y="654175"/>
            <a:ext cx="5738525" cy="3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7132A5-0732-3CEB-6BAD-F14088E5374C}"/>
              </a:ext>
            </a:extLst>
          </p:cNvPr>
          <p:cNvSpPr/>
          <p:nvPr/>
        </p:nvSpPr>
        <p:spPr>
          <a:xfrm>
            <a:off x="3386382" y="1937294"/>
            <a:ext cx="69741" cy="7749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846375-EA6A-0A8D-70D6-B04E0F03FCC1}"/>
              </a:ext>
            </a:extLst>
          </p:cNvPr>
          <p:cNvSpPr/>
          <p:nvPr/>
        </p:nvSpPr>
        <p:spPr>
          <a:xfrm>
            <a:off x="3500033" y="2345411"/>
            <a:ext cx="69741" cy="7749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EC122C-7D94-274B-29EC-798BAB1FC6E6}"/>
              </a:ext>
            </a:extLst>
          </p:cNvPr>
          <p:cNvSpPr/>
          <p:nvPr/>
        </p:nvSpPr>
        <p:spPr>
          <a:xfrm>
            <a:off x="3546527" y="1534332"/>
            <a:ext cx="139426" cy="1627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D5F4A4-0650-180A-E12C-090E05B6046B}"/>
              </a:ext>
            </a:extLst>
          </p:cNvPr>
          <p:cNvSpPr/>
          <p:nvPr/>
        </p:nvSpPr>
        <p:spPr>
          <a:xfrm>
            <a:off x="4463511" y="1441343"/>
            <a:ext cx="162732" cy="1666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3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o" sz="3600"/>
              <a:t>Average / mean</a:t>
            </a:r>
            <a:endParaRPr sz="3600"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06775"/>
            <a:ext cx="476125" cy="4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012375"/>
            <a:ext cx="476125" cy="4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700875"/>
            <a:ext cx="476125" cy="4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2568" y="1655601"/>
            <a:ext cx="1682073" cy="126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311700" y="1835200"/>
            <a:ext cx="423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o" sz="3600"/>
              <a:t>P50 / median</a:t>
            </a:r>
            <a:endParaRPr sz="36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311700" y="2523700"/>
            <a:ext cx="423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o" sz="3600"/>
              <a:t>P99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738" y="160150"/>
            <a:ext cx="4791127" cy="234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6411" y="2777400"/>
            <a:ext cx="4491802" cy="219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3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1281375" y="729750"/>
            <a:ext cx="1577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p0 = 0</a:t>
            </a:r>
            <a:endParaRPr sz="3600"/>
          </a:p>
        </p:txBody>
      </p:sp>
      <p:sp>
        <p:nvSpPr>
          <p:cNvPr id="119" name="Google Shape;119;p20"/>
          <p:cNvSpPr txBox="1"/>
          <p:nvPr/>
        </p:nvSpPr>
        <p:spPr>
          <a:xfrm>
            <a:off x="2762700" y="1130100"/>
            <a:ext cx="1809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p50 = 5</a:t>
            </a:r>
            <a:endParaRPr sz="3600"/>
          </a:p>
        </p:txBody>
      </p:sp>
      <p:sp>
        <p:nvSpPr>
          <p:cNvPr id="120" name="Google Shape;120;p20"/>
          <p:cNvSpPr txBox="1"/>
          <p:nvPr/>
        </p:nvSpPr>
        <p:spPr>
          <a:xfrm>
            <a:off x="4484425" y="1514425"/>
            <a:ext cx="209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avg = 10</a:t>
            </a:r>
            <a:endParaRPr sz="3600"/>
          </a:p>
        </p:txBody>
      </p:sp>
      <p:sp>
        <p:nvSpPr>
          <p:cNvPr id="121" name="Google Shape;121;p20"/>
          <p:cNvSpPr txBox="1"/>
          <p:nvPr/>
        </p:nvSpPr>
        <p:spPr>
          <a:xfrm>
            <a:off x="6350100" y="1945275"/>
            <a:ext cx="209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p90 = 40</a:t>
            </a:r>
            <a:endParaRPr sz="3600"/>
          </a:p>
        </p:txBody>
      </p:sp>
      <p:cxnSp>
        <p:nvCxnSpPr>
          <p:cNvPr id="122" name="Google Shape;122;p20"/>
          <p:cNvCxnSpPr>
            <a:stCxn id="118" idx="2"/>
          </p:cNvCxnSpPr>
          <p:nvPr/>
        </p:nvCxnSpPr>
        <p:spPr>
          <a:xfrm flipH="1">
            <a:off x="816675" y="1468650"/>
            <a:ext cx="1253400" cy="263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" name="Google Shape;123;p20"/>
          <p:cNvCxnSpPr>
            <a:stCxn id="119" idx="2"/>
          </p:cNvCxnSpPr>
          <p:nvPr/>
        </p:nvCxnSpPr>
        <p:spPr>
          <a:xfrm flipH="1">
            <a:off x="1737450" y="1869000"/>
            <a:ext cx="1929900" cy="223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" name="Google Shape;124;p20"/>
          <p:cNvCxnSpPr>
            <a:stCxn id="120" idx="2"/>
          </p:cNvCxnSpPr>
          <p:nvPr/>
        </p:nvCxnSpPr>
        <p:spPr>
          <a:xfrm flipH="1">
            <a:off x="2658475" y="2253325"/>
            <a:ext cx="2874600" cy="184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25;p20"/>
          <p:cNvCxnSpPr>
            <a:stCxn id="121" idx="2"/>
          </p:cNvCxnSpPr>
          <p:nvPr/>
        </p:nvCxnSpPr>
        <p:spPr>
          <a:xfrm>
            <a:off x="7398750" y="2684175"/>
            <a:ext cx="808500" cy="142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662C8F6-A096-048C-864A-90D82A0B3046}"/>
              </a:ext>
            </a:extLst>
          </p:cNvPr>
          <p:cNvSpPr/>
          <p:nvPr/>
        </p:nvSpPr>
        <p:spPr>
          <a:xfrm>
            <a:off x="740229" y="101600"/>
            <a:ext cx="747485" cy="34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64BA7-1D22-CE04-D805-C507177A584C}"/>
              </a:ext>
            </a:extLst>
          </p:cNvPr>
          <p:cNvSpPr txBox="1"/>
          <p:nvPr/>
        </p:nvSpPr>
        <p:spPr>
          <a:xfrm>
            <a:off x="8640874" y="4138357"/>
            <a:ext cx="464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ms</a:t>
            </a:r>
            <a:r>
              <a:rPr lang="en-US" sz="11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E247F-FBE3-C5B8-5C38-0BEA77364E3C}"/>
              </a:ext>
            </a:extLst>
          </p:cNvPr>
          <p:cNvSpPr txBox="1"/>
          <p:nvPr/>
        </p:nvSpPr>
        <p:spPr>
          <a:xfrm>
            <a:off x="152396" y="101600"/>
            <a:ext cx="747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(fraction)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683</Words>
  <Application>Microsoft Macintosh PowerPoint</Application>
  <PresentationFormat>On-screen Show (16:9)</PresentationFormat>
  <Paragraphs>119</Paragraphs>
  <Slides>39</Slides>
  <Notes>30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Lato</vt:lpstr>
      <vt:lpstr>Cambria Math</vt:lpstr>
      <vt:lpstr>Simple Light</vt:lpstr>
      <vt:lpstr>Lessons Learned from Benchmarking Amazon’s E-commerce Search Engine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</vt:lpstr>
      <vt:lpstr>PowerPoint Presentation</vt:lpstr>
      <vt:lpstr>PowerPoint Presentation</vt:lpstr>
      <vt:lpstr>Lessons</vt:lpstr>
      <vt:lpstr>PowerPoint Presentation</vt:lpstr>
      <vt:lpstr>Lessons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from Benchmarking Amazon's E-commerce Search Engine</dc:title>
  <cp:lastModifiedBy>Microsoft Office User</cp:lastModifiedBy>
  <cp:revision>41</cp:revision>
  <dcterms:modified xsi:type="dcterms:W3CDTF">2023-10-09T00:49:10Z</dcterms:modified>
</cp:coreProperties>
</file>