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7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_rels/presentation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70.xml.rels" ContentType="application/vnd.openxmlformats-package.relationships+xml"/>
  <Override PartName="/ppt/slideLayouts/slideLayout5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media/image9.png" ContentType="image/png"/>
  <Override PartName="/ppt/media/image12.png" ContentType="image/png"/>
  <Override PartName="/ppt/media/image7.png" ContentType="image/png"/>
  <Override PartName="/ppt/media/image11.png" ContentType="image/png"/>
  <Override PartName="/ppt/media/image6.png" ContentType="image/png"/>
  <Override PartName="/ppt/media/image10.png" ContentType="image/png"/>
  <Override PartName="/ppt/media/image20.png" ContentType="image/png"/>
  <Override PartName="/ppt/media/image3.png" ContentType="image/png"/>
  <Override PartName="/ppt/media/image19.png" ContentType="image/png"/>
  <Override PartName="/ppt/media/image1.png" ContentType="image/png"/>
  <Override PartName="/ppt/media/image16.png" ContentType="image/png"/>
  <Override PartName="/ppt/media/image15.png" ContentType="image/png"/>
  <Override PartName="/ppt/media/image17.png" ContentType="image/png"/>
  <Override PartName="/ppt/media/image14.gif" ContentType="image/gif"/>
  <Override PartName="/ppt/media/image2.png" ContentType="image/png"/>
  <Override PartName="/ppt/media/image4.png" ContentType="image/png"/>
  <Override PartName="/ppt/media/image18.gif" ContentType="image/gif"/>
  <Override PartName="/ppt/media/image13.jpeg" ContentType="image/jpeg"/>
  <Override PartName="/ppt/media/image5.png" ContentType="image/png"/>
  <Override PartName="/ppt/media/image8.jpeg" ContentType="image/jpeg"/>
  <Override PartName="/ppt/presProps.xml" ContentType="application/vnd.openxmlformats-officedocument.presentationml.presProps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4.xml" ContentType="application/vnd.openxmlformats-officedocument.presentationml.slide+xml"/>
  <Override PartName="/ppt/slides/_rels/slide24.xml.rels" ContentType="application/vnd.openxmlformats-package.relationships+xml"/>
  <Override PartName="/ppt/slides/_rels/slide15.xml.rels" ContentType="application/vnd.openxmlformats-package.relationships+xml"/>
  <Override PartName="/ppt/slides/_rels/slide31.xml.rels" ContentType="application/vnd.openxmlformats-package.relationships+xml"/>
  <Override PartName="/ppt/slides/_rels/slide16.xml.rels" ContentType="application/vnd.openxmlformats-package.relationships+xml"/>
  <Override PartName="/ppt/slides/_rels/slide32.xml.rels" ContentType="application/vnd.openxmlformats-package.relationships+xml"/>
  <Override PartName="/ppt/slides/_rels/slide25.xml.rels" ContentType="application/vnd.openxmlformats-package.relationships+xml"/>
  <Override PartName="/ppt/slides/_rels/slide10.xml.rels" ContentType="application/vnd.openxmlformats-package.relationships+xml"/>
  <Override PartName="/ppt/slides/_rels/slide21.xml.rels" ContentType="application/vnd.openxmlformats-package.relationships+xml"/>
  <Override PartName="/ppt/slides/_rels/slide8.xml.rels" ContentType="application/vnd.openxmlformats-package.relationships+xml"/>
  <Override PartName="/ppt/slides/_rels/slide27.xml.rels" ContentType="application/vnd.openxmlformats-package.relationships+xml"/>
  <Override PartName="/ppt/slides/_rels/slide2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7.xml.rels" ContentType="application/vnd.openxmlformats-package.relationships+xml"/>
  <Override PartName="/ppt/slides/_rels/slide20.xml.rels" ContentType="application/vnd.openxmlformats-package.relationships+xml"/>
  <Override PartName="/ppt/slides/_rels/slide1.xml.rels" ContentType="application/vnd.openxmlformats-package.relationships+xml"/>
  <Override PartName="/ppt/slides/_rels/slide11.xml.rels" ContentType="application/vnd.openxmlformats-package.relationships+xml"/>
  <Override PartName="/ppt/slides/_rels/slide26.xml.rels" ContentType="application/vnd.openxmlformats-package.relationships+xml"/>
  <Override PartName="/ppt/slides/_rels/slide17.xml.rels" ContentType="application/vnd.openxmlformats-package.relationships+xml"/>
  <Override PartName="/ppt/slides/_rels/slide12.xml.rels" ContentType="application/vnd.openxmlformats-package.relationships+xml"/>
  <Override PartName="/ppt/slides/_rels/slide18.xml.rels" ContentType="application/vnd.openxmlformats-package.relationships+xml"/>
  <Override PartName="/ppt/slides/_rels/slide13.xml.rels" ContentType="application/vnd.openxmlformats-package.relationships+xml"/>
  <Override PartName="/ppt/slides/_rels/slide19.xml.rels" ContentType="application/vnd.openxmlformats-package.relationships+xml"/>
  <Override PartName="/ppt/slides/_rels/slide3.xml.rels" ContentType="application/vnd.openxmlformats-package.relationships+xml"/>
  <Override PartName="/ppt/slides/_rels/slide9.xml.rels" ContentType="application/vnd.openxmlformats-package.relationships+xml"/>
  <Override PartName="/ppt/slides/_rels/slide28.xml.rels" ContentType="application/vnd.openxmlformats-package.relationships+xml"/>
  <Override PartName="/ppt/slides/_rels/slide22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14.xml.rels" ContentType="application/vnd.openxmlformats-package.relationships+xml"/>
  <Override PartName="/ppt/slides/_rels/slide23.xml.rels" ContentType="application/vnd.openxmlformats-package.relationships+xml"/>
  <Override PartName="/ppt/slides/slide30.xml" ContentType="application/vnd.openxmlformats-officedocument.presentationml.slide+xml"/>
  <Override PartName="/ppt/slides/slide5.xml" ContentType="application/vnd.openxmlformats-officedocument.presentationml.slide+xml"/>
  <Override PartName="/ppt/slides/slide31.xml" ContentType="application/vnd.openxmlformats-officedocument.presentationml.slide+xml"/>
  <Override PartName="/ppt/slides/slide6.xml" ContentType="application/vnd.openxmlformats-officedocument.presentationml.slide+xml"/>
  <Override PartName="/ppt/slides/slide32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</p:sld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</p:sldIdLst>
  <p:sldSz cx="9144000" cy="5143500"/>
  <p:notesSz cx="7772400" cy="10058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" Target="slides/slide1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slide" Target="slides/slide27.xml"/><Relationship Id="rId36" Type="http://schemas.openxmlformats.org/officeDocument/2006/relationships/slide" Target="slides/slide28.xml"/><Relationship Id="rId37" Type="http://schemas.openxmlformats.org/officeDocument/2006/relationships/slide" Target="slides/slide29.xml"/><Relationship Id="rId38" Type="http://schemas.openxmlformats.org/officeDocument/2006/relationships/slide" Target="slides/slide30.xml"/><Relationship Id="rId39" Type="http://schemas.openxmlformats.org/officeDocument/2006/relationships/slide" Target="slides/slide31.xml"/><Relationship Id="rId40" Type="http://schemas.openxmlformats.org/officeDocument/2006/relationships/slide" Target="slides/slide32.xml"/><Relationship Id="rId41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2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3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3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4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5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6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0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1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2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7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8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9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7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6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3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4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5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8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9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0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1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2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1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2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5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6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9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9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0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6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7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8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1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2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3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4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5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2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2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9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3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4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5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3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8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9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4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2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3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45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6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4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9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0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1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53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4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5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6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7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8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67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69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7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72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7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77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78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80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1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2" name="PlaceHolder 4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84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5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6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88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9" name="PlaceHolder 3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91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92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93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94" name="PlaceHolder 5"/>
          <p:cNvSpPr>
            <a:spLocks noGrp="1"/>
          </p:cNvSpPr>
          <p:nvPr>
            <p:ph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9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97" name="PlaceHolder 3"/>
          <p:cNvSpPr>
            <a:spLocks noGrp="1"/>
          </p:cNvSpPr>
          <p:nvPr>
            <p:ph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98" name="PlaceHolder 4"/>
          <p:cNvSpPr>
            <a:spLocks noGrp="1"/>
          </p:cNvSpPr>
          <p:nvPr>
            <p:ph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99" name="PlaceHolder 5"/>
          <p:cNvSpPr>
            <a:spLocks noGrp="1"/>
          </p:cNvSpPr>
          <p:nvPr>
            <p:ph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0" name="PlaceHolder 6"/>
          <p:cNvSpPr>
            <a:spLocks noGrp="1"/>
          </p:cNvSpPr>
          <p:nvPr>
            <p:ph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1" name="PlaceHolder 7"/>
          <p:cNvSpPr>
            <a:spLocks noGrp="1"/>
          </p:cNvSpPr>
          <p:nvPr>
            <p:ph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US" sz="4400" spc="-1" strike="noStrike"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9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d3c4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arallelogram 8"/>
          <p:cNvSpPr/>
          <p:nvPr/>
        </p:nvSpPr>
        <p:spPr>
          <a:xfrm>
            <a:off x="3984840" y="2100240"/>
            <a:ext cx="4395240" cy="3041280"/>
          </a:xfrm>
          <a:prstGeom prst="parallelogram">
            <a:avLst>
              <a:gd name="adj" fmla="val 100155"/>
            </a:avLst>
          </a:prstGeom>
          <a:solidFill>
            <a:schemeClr val="tx1"/>
          </a:solidFill>
          <a:ln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1" name="Parallelogram 7"/>
          <p:cNvSpPr/>
          <p:nvPr/>
        </p:nvSpPr>
        <p:spPr>
          <a:xfrm>
            <a:off x="2560320" y="0"/>
            <a:ext cx="6581880" cy="5141880"/>
          </a:xfrm>
          <a:prstGeom prst="parallelogram">
            <a:avLst>
              <a:gd name="adj" fmla="val 100155"/>
            </a:avLst>
          </a:prstGeom>
          <a:solidFill>
            <a:schemeClr val="tx1">
              <a:lumMod val="50000"/>
            </a:schemeClr>
          </a:solidFill>
          <a:ln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" name="Freeform 13"/>
          <p:cNvSpPr/>
          <p:nvPr/>
        </p:nvSpPr>
        <p:spPr>
          <a:xfrm>
            <a:off x="5295240" y="1300680"/>
            <a:ext cx="3846960" cy="3841200"/>
          </a:xfrm>
          <a:custGeom>
            <a:avLst/>
            <a:gdLst/>
            <a:ahLst/>
            <a:rect l="l" t="t" r="r" b="b"/>
            <a:pathLst>
              <a:path w="3848855" h="3842899">
                <a:moveTo>
                  <a:pt x="3848855" y="0"/>
                </a:moveTo>
                <a:lnTo>
                  <a:pt x="3848855" y="1415399"/>
                </a:lnTo>
                <a:lnTo>
                  <a:pt x="1417593" y="3842899"/>
                </a:lnTo>
                <a:lnTo>
                  <a:pt x="0" y="3842899"/>
                </a:lnTo>
                <a:lnTo>
                  <a:pt x="3848855" y="0"/>
                </a:lnTo>
                <a:close/>
              </a:path>
            </a:pathLst>
          </a:custGeom>
          <a:solidFill>
            <a:schemeClr val="tx1">
              <a:lumMod val="50000"/>
            </a:schemeClr>
          </a:solidFill>
          <a:ln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" name="Freeform 20"/>
          <p:cNvSpPr/>
          <p:nvPr/>
        </p:nvSpPr>
        <p:spPr>
          <a:xfrm>
            <a:off x="7997040" y="3998160"/>
            <a:ext cx="1145160" cy="1143360"/>
          </a:xfrm>
          <a:custGeom>
            <a:avLst/>
            <a:gdLst/>
            <a:ahLst/>
            <a:rect l="l" t="t" r="r" b="b"/>
            <a:pathLst>
              <a:path w="1147081" h="1145306">
                <a:moveTo>
                  <a:pt x="1147081" y="0"/>
                </a:moveTo>
                <a:lnTo>
                  <a:pt x="1147081" y="1145306"/>
                </a:lnTo>
                <a:lnTo>
                  <a:pt x="0" y="1145306"/>
                </a:lnTo>
                <a:lnTo>
                  <a:pt x="1147081" y="0"/>
                </a:lnTo>
                <a:close/>
              </a:path>
            </a:pathLst>
          </a:custGeom>
          <a:solidFill>
            <a:schemeClr val="tx1">
              <a:lumMod val="50000"/>
            </a:schemeClr>
          </a:solidFill>
          <a:ln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4" name="Freeform 17"/>
          <p:cNvSpPr/>
          <p:nvPr/>
        </p:nvSpPr>
        <p:spPr>
          <a:xfrm>
            <a:off x="6702480" y="2705760"/>
            <a:ext cx="2439720" cy="2435760"/>
          </a:xfrm>
          <a:custGeom>
            <a:avLst/>
            <a:gdLst/>
            <a:ahLst/>
            <a:rect l="l" t="t" r="r" b="b"/>
            <a:pathLst>
              <a:path w="2441455" h="2437676">
                <a:moveTo>
                  <a:pt x="2441455" y="0"/>
                </a:moveTo>
                <a:lnTo>
                  <a:pt x="2441455" y="1299150"/>
                </a:lnTo>
                <a:lnTo>
                  <a:pt x="1301164" y="2437676"/>
                </a:lnTo>
                <a:lnTo>
                  <a:pt x="0" y="2437676"/>
                </a:lnTo>
                <a:lnTo>
                  <a:pt x="244145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5" name="Graphic 233"/>
          <p:cNvSpPr/>
          <p:nvPr/>
        </p:nvSpPr>
        <p:spPr>
          <a:xfrm>
            <a:off x="594360" y="640080"/>
            <a:ext cx="1649520" cy="199440"/>
          </a:xfrm>
          <a:custGeom>
            <a:avLst/>
            <a:gdLst/>
            <a:ahLst/>
            <a:rect l="l" t="t" r="r" b="b"/>
            <a:pathLst>
              <a:path w="9144000" h="1113864">
                <a:moveTo>
                  <a:pt x="5789292" y="24288"/>
                </a:moveTo>
                <a:lnTo>
                  <a:pt x="6718852" y="24288"/>
                </a:lnTo>
                <a:lnTo>
                  <a:pt x="6718852" y="244431"/>
                </a:lnTo>
                <a:lnTo>
                  <a:pt x="5942904" y="244431"/>
                </a:lnTo>
                <a:cubicBezTo>
                  <a:pt x="5906241" y="160891"/>
                  <a:pt x="5853800" y="87253"/>
                  <a:pt x="5789292" y="24288"/>
                </a:cubicBezTo>
                <a:close/>
                <a:moveTo>
                  <a:pt x="6592622" y="662440"/>
                </a:moveTo>
                <a:lnTo>
                  <a:pt x="6592622" y="444463"/>
                </a:lnTo>
                <a:lnTo>
                  <a:pt x="5997511" y="444463"/>
                </a:lnTo>
                <a:cubicBezTo>
                  <a:pt x="6002616" y="481746"/>
                  <a:pt x="6006174" y="519803"/>
                  <a:pt x="6006174" y="559407"/>
                </a:cubicBezTo>
                <a:cubicBezTo>
                  <a:pt x="6006027" y="593854"/>
                  <a:pt x="6003806" y="628260"/>
                  <a:pt x="5999522" y="662440"/>
                </a:cubicBezTo>
                <a:close/>
                <a:moveTo>
                  <a:pt x="5801049" y="1089576"/>
                </a:moveTo>
                <a:lnTo>
                  <a:pt x="6723803" y="1089576"/>
                </a:lnTo>
                <a:lnTo>
                  <a:pt x="6723803" y="869433"/>
                </a:lnTo>
                <a:lnTo>
                  <a:pt x="5946926" y="869433"/>
                </a:lnTo>
                <a:cubicBezTo>
                  <a:pt x="5912876" y="951495"/>
                  <a:pt x="5863350" y="1026236"/>
                  <a:pt x="5801049" y="1089576"/>
                </a:cubicBezTo>
                <a:close/>
                <a:moveTo>
                  <a:pt x="3168146" y="558634"/>
                </a:moveTo>
                <a:cubicBezTo>
                  <a:pt x="3168146" y="869897"/>
                  <a:pt x="2932237" y="1113864"/>
                  <a:pt x="2605522" y="1113864"/>
                </a:cubicBezTo>
                <a:cubicBezTo>
                  <a:pt x="2278807" y="1113864"/>
                  <a:pt x="2043052" y="869897"/>
                  <a:pt x="2043052" y="558634"/>
                </a:cubicBezTo>
                <a:cubicBezTo>
                  <a:pt x="2043052" y="247371"/>
                  <a:pt x="2278807" y="0"/>
                  <a:pt x="2605522" y="0"/>
                </a:cubicBezTo>
                <a:cubicBezTo>
                  <a:pt x="2932237" y="0"/>
                  <a:pt x="3168146" y="245360"/>
                  <a:pt x="3168146" y="558634"/>
                </a:cubicBezTo>
                <a:close/>
                <a:moveTo>
                  <a:pt x="2912127" y="558634"/>
                </a:moveTo>
                <a:cubicBezTo>
                  <a:pt x="2912127" y="364326"/>
                  <a:pt x="2784813" y="223392"/>
                  <a:pt x="2605522" y="223392"/>
                </a:cubicBezTo>
                <a:cubicBezTo>
                  <a:pt x="2426231" y="223392"/>
                  <a:pt x="2299072" y="364326"/>
                  <a:pt x="2299072" y="558634"/>
                </a:cubicBezTo>
                <a:cubicBezTo>
                  <a:pt x="2299072" y="752941"/>
                  <a:pt x="2426231" y="890472"/>
                  <a:pt x="2605522" y="890472"/>
                </a:cubicBezTo>
                <a:cubicBezTo>
                  <a:pt x="2784813" y="890472"/>
                  <a:pt x="2912127" y="750930"/>
                  <a:pt x="2912127" y="558634"/>
                </a:cubicBezTo>
                <a:close/>
                <a:moveTo>
                  <a:pt x="5688896" y="556932"/>
                </a:moveTo>
                <a:cubicBezTo>
                  <a:pt x="5688896" y="875466"/>
                  <a:pt x="5453915" y="1089576"/>
                  <a:pt x="5104305" y="1089576"/>
                </a:cubicBezTo>
                <a:lnTo>
                  <a:pt x="4677502" y="1089576"/>
                </a:lnTo>
                <a:lnTo>
                  <a:pt x="4677502" y="24288"/>
                </a:lnTo>
                <a:lnTo>
                  <a:pt x="5094095" y="24288"/>
                </a:lnTo>
                <a:cubicBezTo>
                  <a:pt x="5443550" y="24288"/>
                  <a:pt x="5688896" y="238398"/>
                  <a:pt x="5688896" y="556932"/>
                </a:cubicBezTo>
                <a:close/>
                <a:moveTo>
                  <a:pt x="5432876" y="556932"/>
                </a:moveTo>
                <a:cubicBezTo>
                  <a:pt x="5432876" y="364636"/>
                  <a:pt x="5293806" y="237315"/>
                  <a:pt x="5086979" y="237315"/>
                </a:cubicBezTo>
                <a:lnTo>
                  <a:pt x="4924240" y="237315"/>
                </a:lnTo>
                <a:lnTo>
                  <a:pt x="4924240" y="876704"/>
                </a:lnTo>
                <a:lnTo>
                  <a:pt x="5086979" y="876704"/>
                </a:lnTo>
                <a:cubicBezTo>
                  <a:pt x="5293806" y="876704"/>
                  <a:pt x="5432876" y="749228"/>
                  <a:pt x="5432876" y="556932"/>
                </a:cubicBezTo>
                <a:close/>
                <a:moveTo>
                  <a:pt x="570359" y="888925"/>
                </a:moveTo>
                <a:cubicBezTo>
                  <a:pt x="388129" y="888925"/>
                  <a:pt x="256020" y="745051"/>
                  <a:pt x="256020" y="556777"/>
                </a:cubicBezTo>
                <a:cubicBezTo>
                  <a:pt x="256020" y="368503"/>
                  <a:pt x="388129" y="225093"/>
                  <a:pt x="570359" y="225093"/>
                </a:cubicBezTo>
                <a:cubicBezTo>
                  <a:pt x="657916" y="225093"/>
                  <a:pt x="730468" y="256343"/>
                  <a:pt x="793738" y="316214"/>
                </a:cubicBezTo>
                <a:lnTo>
                  <a:pt x="952764" y="157179"/>
                </a:lnTo>
                <a:cubicBezTo>
                  <a:pt x="856544" y="58168"/>
                  <a:pt x="722579" y="0"/>
                  <a:pt x="567729" y="0"/>
                </a:cubicBezTo>
                <a:cubicBezTo>
                  <a:pt x="247047" y="0"/>
                  <a:pt x="0" y="244586"/>
                  <a:pt x="0" y="556932"/>
                </a:cubicBezTo>
                <a:cubicBezTo>
                  <a:pt x="0" y="869278"/>
                  <a:pt x="247047" y="1113864"/>
                  <a:pt x="567729" y="1113864"/>
                </a:cubicBezTo>
                <a:cubicBezTo>
                  <a:pt x="729540" y="1113864"/>
                  <a:pt x="871395" y="1048425"/>
                  <a:pt x="968079" y="938585"/>
                </a:cubicBezTo>
                <a:lnTo>
                  <a:pt x="809826" y="780324"/>
                </a:lnTo>
                <a:cubicBezTo>
                  <a:pt x="746092" y="850868"/>
                  <a:pt x="669828" y="888925"/>
                  <a:pt x="570359" y="888925"/>
                </a:cubicBezTo>
                <a:close/>
                <a:moveTo>
                  <a:pt x="1453047" y="24288"/>
                </a:moveTo>
                <a:lnTo>
                  <a:pt x="1206309" y="24288"/>
                </a:lnTo>
                <a:lnTo>
                  <a:pt x="1206309" y="1089576"/>
                </a:lnTo>
                <a:lnTo>
                  <a:pt x="1952711" y="1089576"/>
                </a:lnTo>
                <a:lnTo>
                  <a:pt x="1952711" y="872836"/>
                </a:lnTo>
                <a:lnTo>
                  <a:pt x="1453047" y="872836"/>
                </a:lnTo>
                <a:close/>
                <a:moveTo>
                  <a:pt x="7656766" y="731128"/>
                </a:moveTo>
                <a:lnTo>
                  <a:pt x="7960741" y="1089576"/>
                </a:lnTo>
                <a:lnTo>
                  <a:pt x="7673473" y="1089576"/>
                </a:lnTo>
                <a:lnTo>
                  <a:pt x="7390382" y="753251"/>
                </a:lnTo>
                <a:lnTo>
                  <a:pt x="7254560" y="753251"/>
                </a:lnTo>
                <a:lnTo>
                  <a:pt x="7254560" y="1089576"/>
                </a:lnTo>
                <a:lnTo>
                  <a:pt x="7012772" y="1089576"/>
                </a:lnTo>
                <a:lnTo>
                  <a:pt x="7012772" y="24288"/>
                </a:lnTo>
                <a:lnTo>
                  <a:pt x="7503927" y="24288"/>
                </a:lnTo>
                <a:cubicBezTo>
                  <a:pt x="7640987" y="24288"/>
                  <a:pt x="7741539" y="57704"/>
                  <a:pt x="7813626" y="119276"/>
                </a:cubicBezTo>
                <a:cubicBezTo>
                  <a:pt x="7885714" y="180848"/>
                  <a:pt x="7927637" y="275681"/>
                  <a:pt x="7927637" y="388305"/>
                </a:cubicBezTo>
                <a:cubicBezTo>
                  <a:pt x="7927637" y="529550"/>
                  <a:pt x="7867615" y="676054"/>
                  <a:pt x="7656766" y="731128"/>
                </a:cubicBezTo>
                <a:close/>
                <a:moveTo>
                  <a:pt x="7681053" y="391709"/>
                </a:moveTo>
                <a:cubicBezTo>
                  <a:pt x="7681053" y="344679"/>
                  <a:pt x="7662180" y="300743"/>
                  <a:pt x="7633717" y="275527"/>
                </a:cubicBezTo>
                <a:cubicBezTo>
                  <a:pt x="7601385" y="247216"/>
                  <a:pt x="7554977" y="232364"/>
                  <a:pt x="7490469" y="232364"/>
                </a:cubicBezTo>
                <a:lnTo>
                  <a:pt x="7254560" y="232364"/>
                </a:lnTo>
                <a:lnTo>
                  <a:pt x="7254560" y="552291"/>
                </a:lnTo>
                <a:lnTo>
                  <a:pt x="7491088" y="552291"/>
                </a:lnTo>
                <a:cubicBezTo>
                  <a:pt x="7554513" y="552291"/>
                  <a:pt x="7599529" y="537904"/>
                  <a:pt x="7631396" y="510521"/>
                </a:cubicBezTo>
                <a:cubicBezTo>
                  <a:pt x="7663263" y="483139"/>
                  <a:pt x="7681053" y="440131"/>
                  <a:pt x="7681053" y="391709"/>
                </a:cubicBezTo>
                <a:close/>
                <a:moveTo>
                  <a:pt x="9144619" y="1089576"/>
                </a:moveTo>
                <a:lnTo>
                  <a:pt x="8894942" y="1089576"/>
                </a:lnTo>
                <a:lnTo>
                  <a:pt x="8808622" y="872063"/>
                </a:lnTo>
                <a:lnTo>
                  <a:pt x="8355212" y="872063"/>
                </a:lnTo>
                <a:lnTo>
                  <a:pt x="8268738" y="1089576"/>
                </a:lnTo>
                <a:lnTo>
                  <a:pt x="8019215" y="1089576"/>
                </a:lnTo>
                <a:lnTo>
                  <a:pt x="8468913" y="24288"/>
                </a:lnTo>
                <a:lnTo>
                  <a:pt x="8689971" y="24288"/>
                </a:lnTo>
                <a:close/>
                <a:moveTo>
                  <a:pt x="8730192" y="674507"/>
                </a:moveTo>
                <a:lnTo>
                  <a:pt x="8581840" y="301207"/>
                </a:lnTo>
                <a:lnTo>
                  <a:pt x="8433642" y="674507"/>
                </a:lnTo>
                <a:close/>
                <a:moveTo>
                  <a:pt x="4123231" y="619896"/>
                </a:moveTo>
                <a:cubicBezTo>
                  <a:pt x="4123231" y="788678"/>
                  <a:pt x="4026237" y="890472"/>
                  <a:pt x="3890106" y="890472"/>
                </a:cubicBezTo>
                <a:cubicBezTo>
                  <a:pt x="3753975" y="890472"/>
                  <a:pt x="3656827" y="788678"/>
                  <a:pt x="3656827" y="619896"/>
                </a:cubicBezTo>
                <a:lnTo>
                  <a:pt x="3656827" y="24288"/>
                </a:lnTo>
                <a:lnTo>
                  <a:pt x="3410243" y="24288"/>
                </a:lnTo>
                <a:lnTo>
                  <a:pt x="3410243" y="610459"/>
                </a:lnTo>
                <a:cubicBezTo>
                  <a:pt x="3410243" y="918938"/>
                  <a:pt x="3603921" y="1113864"/>
                  <a:pt x="3890106" y="1113864"/>
                </a:cubicBezTo>
                <a:cubicBezTo>
                  <a:pt x="4176291" y="1113864"/>
                  <a:pt x="4369969" y="918938"/>
                  <a:pt x="4369969" y="610459"/>
                </a:cubicBezTo>
                <a:lnTo>
                  <a:pt x="4369969" y="24288"/>
                </a:lnTo>
                <a:lnTo>
                  <a:pt x="4123231" y="24288"/>
                </a:lnTo>
                <a:close/>
              </a:path>
            </a:pathLst>
          </a:custGeom>
          <a:solidFill>
            <a:srgbClr val="f96702"/>
          </a:solidFill>
          <a:ln w="1547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d3c4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14" descr=""/>
          <p:cNvPicPr/>
          <p:nvPr/>
        </p:nvPicPr>
        <p:blipFill>
          <a:blip r:embed="rId2"/>
          <a:stretch/>
        </p:blipFill>
        <p:spPr>
          <a:xfrm>
            <a:off x="0" y="4640760"/>
            <a:ext cx="6905520" cy="501120"/>
          </a:xfrm>
          <a:prstGeom prst="rect">
            <a:avLst/>
          </a:prstGeom>
          <a:ln w="0">
            <a:noFill/>
          </a:ln>
        </p:spPr>
      </p:pic>
      <p:sp>
        <p:nvSpPr>
          <p:cNvPr id="45" name="Graphic 233"/>
          <p:cNvSpPr/>
          <p:nvPr/>
        </p:nvSpPr>
        <p:spPr>
          <a:xfrm>
            <a:off x="411480" y="4852440"/>
            <a:ext cx="748800" cy="89640"/>
          </a:xfrm>
          <a:custGeom>
            <a:avLst/>
            <a:gdLst/>
            <a:ahLst/>
            <a:rect l="l" t="t" r="r" b="b"/>
            <a:pathLst>
              <a:path w="9144000" h="1113864">
                <a:moveTo>
                  <a:pt x="5789292" y="24288"/>
                </a:moveTo>
                <a:lnTo>
                  <a:pt x="6718852" y="24288"/>
                </a:lnTo>
                <a:lnTo>
                  <a:pt x="6718852" y="244431"/>
                </a:lnTo>
                <a:lnTo>
                  <a:pt x="5942904" y="244431"/>
                </a:lnTo>
                <a:cubicBezTo>
                  <a:pt x="5906241" y="160891"/>
                  <a:pt x="5853800" y="87253"/>
                  <a:pt x="5789292" y="24288"/>
                </a:cubicBezTo>
                <a:close/>
                <a:moveTo>
                  <a:pt x="6592622" y="662440"/>
                </a:moveTo>
                <a:lnTo>
                  <a:pt x="6592622" y="444463"/>
                </a:lnTo>
                <a:lnTo>
                  <a:pt x="5997511" y="444463"/>
                </a:lnTo>
                <a:cubicBezTo>
                  <a:pt x="6002616" y="481746"/>
                  <a:pt x="6006174" y="519803"/>
                  <a:pt x="6006174" y="559407"/>
                </a:cubicBezTo>
                <a:cubicBezTo>
                  <a:pt x="6006027" y="593854"/>
                  <a:pt x="6003806" y="628260"/>
                  <a:pt x="5999522" y="662440"/>
                </a:cubicBezTo>
                <a:close/>
                <a:moveTo>
                  <a:pt x="5801049" y="1089576"/>
                </a:moveTo>
                <a:lnTo>
                  <a:pt x="6723803" y="1089576"/>
                </a:lnTo>
                <a:lnTo>
                  <a:pt x="6723803" y="869433"/>
                </a:lnTo>
                <a:lnTo>
                  <a:pt x="5946926" y="869433"/>
                </a:lnTo>
                <a:cubicBezTo>
                  <a:pt x="5912876" y="951495"/>
                  <a:pt x="5863350" y="1026236"/>
                  <a:pt x="5801049" y="1089576"/>
                </a:cubicBezTo>
                <a:close/>
                <a:moveTo>
                  <a:pt x="3168146" y="558634"/>
                </a:moveTo>
                <a:cubicBezTo>
                  <a:pt x="3168146" y="869897"/>
                  <a:pt x="2932237" y="1113864"/>
                  <a:pt x="2605522" y="1113864"/>
                </a:cubicBezTo>
                <a:cubicBezTo>
                  <a:pt x="2278807" y="1113864"/>
                  <a:pt x="2043052" y="869897"/>
                  <a:pt x="2043052" y="558634"/>
                </a:cubicBezTo>
                <a:cubicBezTo>
                  <a:pt x="2043052" y="247371"/>
                  <a:pt x="2278807" y="0"/>
                  <a:pt x="2605522" y="0"/>
                </a:cubicBezTo>
                <a:cubicBezTo>
                  <a:pt x="2932237" y="0"/>
                  <a:pt x="3168146" y="245360"/>
                  <a:pt x="3168146" y="558634"/>
                </a:cubicBezTo>
                <a:close/>
                <a:moveTo>
                  <a:pt x="2912127" y="558634"/>
                </a:moveTo>
                <a:cubicBezTo>
                  <a:pt x="2912127" y="364326"/>
                  <a:pt x="2784813" y="223392"/>
                  <a:pt x="2605522" y="223392"/>
                </a:cubicBezTo>
                <a:cubicBezTo>
                  <a:pt x="2426231" y="223392"/>
                  <a:pt x="2299072" y="364326"/>
                  <a:pt x="2299072" y="558634"/>
                </a:cubicBezTo>
                <a:cubicBezTo>
                  <a:pt x="2299072" y="752941"/>
                  <a:pt x="2426231" y="890472"/>
                  <a:pt x="2605522" y="890472"/>
                </a:cubicBezTo>
                <a:cubicBezTo>
                  <a:pt x="2784813" y="890472"/>
                  <a:pt x="2912127" y="750930"/>
                  <a:pt x="2912127" y="558634"/>
                </a:cubicBezTo>
                <a:close/>
                <a:moveTo>
                  <a:pt x="5688896" y="556932"/>
                </a:moveTo>
                <a:cubicBezTo>
                  <a:pt x="5688896" y="875466"/>
                  <a:pt x="5453915" y="1089576"/>
                  <a:pt x="5104305" y="1089576"/>
                </a:cubicBezTo>
                <a:lnTo>
                  <a:pt x="4677502" y="1089576"/>
                </a:lnTo>
                <a:lnTo>
                  <a:pt x="4677502" y="24288"/>
                </a:lnTo>
                <a:lnTo>
                  <a:pt x="5094095" y="24288"/>
                </a:lnTo>
                <a:cubicBezTo>
                  <a:pt x="5443550" y="24288"/>
                  <a:pt x="5688896" y="238398"/>
                  <a:pt x="5688896" y="556932"/>
                </a:cubicBezTo>
                <a:close/>
                <a:moveTo>
                  <a:pt x="5432876" y="556932"/>
                </a:moveTo>
                <a:cubicBezTo>
                  <a:pt x="5432876" y="364636"/>
                  <a:pt x="5293806" y="237315"/>
                  <a:pt x="5086979" y="237315"/>
                </a:cubicBezTo>
                <a:lnTo>
                  <a:pt x="4924240" y="237315"/>
                </a:lnTo>
                <a:lnTo>
                  <a:pt x="4924240" y="876704"/>
                </a:lnTo>
                <a:lnTo>
                  <a:pt x="5086979" y="876704"/>
                </a:lnTo>
                <a:cubicBezTo>
                  <a:pt x="5293806" y="876704"/>
                  <a:pt x="5432876" y="749228"/>
                  <a:pt x="5432876" y="556932"/>
                </a:cubicBezTo>
                <a:close/>
                <a:moveTo>
                  <a:pt x="570359" y="888925"/>
                </a:moveTo>
                <a:cubicBezTo>
                  <a:pt x="388129" y="888925"/>
                  <a:pt x="256020" y="745051"/>
                  <a:pt x="256020" y="556777"/>
                </a:cubicBezTo>
                <a:cubicBezTo>
                  <a:pt x="256020" y="368503"/>
                  <a:pt x="388129" y="225093"/>
                  <a:pt x="570359" y="225093"/>
                </a:cubicBezTo>
                <a:cubicBezTo>
                  <a:pt x="657916" y="225093"/>
                  <a:pt x="730468" y="256343"/>
                  <a:pt x="793738" y="316214"/>
                </a:cubicBezTo>
                <a:lnTo>
                  <a:pt x="952764" y="157179"/>
                </a:lnTo>
                <a:cubicBezTo>
                  <a:pt x="856544" y="58168"/>
                  <a:pt x="722579" y="0"/>
                  <a:pt x="567729" y="0"/>
                </a:cubicBezTo>
                <a:cubicBezTo>
                  <a:pt x="247047" y="0"/>
                  <a:pt x="0" y="244586"/>
                  <a:pt x="0" y="556932"/>
                </a:cubicBezTo>
                <a:cubicBezTo>
                  <a:pt x="0" y="869278"/>
                  <a:pt x="247047" y="1113864"/>
                  <a:pt x="567729" y="1113864"/>
                </a:cubicBezTo>
                <a:cubicBezTo>
                  <a:pt x="729540" y="1113864"/>
                  <a:pt x="871395" y="1048425"/>
                  <a:pt x="968079" y="938585"/>
                </a:cubicBezTo>
                <a:lnTo>
                  <a:pt x="809826" y="780324"/>
                </a:lnTo>
                <a:cubicBezTo>
                  <a:pt x="746092" y="850868"/>
                  <a:pt x="669828" y="888925"/>
                  <a:pt x="570359" y="888925"/>
                </a:cubicBezTo>
                <a:close/>
                <a:moveTo>
                  <a:pt x="1453047" y="24288"/>
                </a:moveTo>
                <a:lnTo>
                  <a:pt x="1206309" y="24288"/>
                </a:lnTo>
                <a:lnTo>
                  <a:pt x="1206309" y="1089576"/>
                </a:lnTo>
                <a:lnTo>
                  <a:pt x="1952711" y="1089576"/>
                </a:lnTo>
                <a:lnTo>
                  <a:pt x="1952711" y="872836"/>
                </a:lnTo>
                <a:lnTo>
                  <a:pt x="1453047" y="872836"/>
                </a:lnTo>
                <a:close/>
                <a:moveTo>
                  <a:pt x="7656766" y="731128"/>
                </a:moveTo>
                <a:lnTo>
                  <a:pt x="7960741" y="1089576"/>
                </a:lnTo>
                <a:lnTo>
                  <a:pt x="7673473" y="1089576"/>
                </a:lnTo>
                <a:lnTo>
                  <a:pt x="7390382" y="753251"/>
                </a:lnTo>
                <a:lnTo>
                  <a:pt x="7254560" y="753251"/>
                </a:lnTo>
                <a:lnTo>
                  <a:pt x="7254560" y="1089576"/>
                </a:lnTo>
                <a:lnTo>
                  <a:pt x="7012772" y="1089576"/>
                </a:lnTo>
                <a:lnTo>
                  <a:pt x="7012772" y="24288"/>
                </a:lnTo>
                <a:lnTo>
                  <a:pt x="7503927" y="24288"/>
                </a:lnTo>
                <a:cubicBezTo>
                  <a:pt x="7640987" y="24288"/>
                  <a:pt x="7741539" y="57704"/>
                  <a:pt x="7813626" y="119276"/>
                </a:cubicBezTo>
                <a:cubicBezTo>
                  <a:pt x="7885714" y="180848"/>
                  <a:pt x="7927637" y="275681"/>
                  <a:pt x="7927637" y="388305"/>
                </a:cubicBezTo>
                <a:cubicBezTo>
                  <a:pt x="7927637" y="529550"/>
                  <a:pt x="7867615" y="676054"/>
                  <a:pt x="7656766" y="731128"/>
                </a:cubicBezTo>
                <a:close/>
                <a:moveTo>
                  <a:pt x="7681053" y="391709"/>
                </a:moveTo>
                <a:cubicBezTo>
                  <a:pt x="7681053" y="344679"/>
                  <a:pt x="7662180" y="300743"/>
                  <a:pt x="7633717" y="275527"/>
                </a:cubicBezTo>
                <a:cubicBezTo>
                  <a:pt x="7601385" y="247216"/>
                  <a:pt x="7554977" y="232364"/>
                  <a:pt x="7490469" y="232364"/>
                </a:cubicBezTo>
                <a:lnTo>
                  <a:pt x="7254560" y="232364"/>
                </a:lnTo>
                <a:lnTo>
                  <a:pt x="7254560" y="552291"/>
                </a:lnTo>
                <a:lnTo>
                  <a:pt x="7491088" y="552291"/>
                </a:lnTo>
                <a:cubicBezTo>
                  <a:pt x="7554513" y="552291"/>
                  <a:pt x="7599529" y="537904"/>
                  <a:pt x="7631396" y="510521"/>
                </a:cubicBezTo>
                <a:cubicBezTo>
                  <a:pt x="7663263" y="483139"/>
                  <a:pt x="7681053" y="440131"/>
                  <a:pt x="7681053" y="391709"/>
                </a:cubicBezTo>
                <a:close/>
                <a:moveTo>
                  <a:pt x="9144619" y="1089576"/>
                </a:moveTo>
                <a:lnTo>
                  <a:pt x="8894942" y="1089576"/>
                </a:lnTo>
                <a:lnTo>
                  <a:pt x="8808622" y="872063"/>
                </a:lnTo>
                <a:lnTo>
                  <a:pt x="8355212" y="872063"/>
                </a:lnTo>
                <a:lnTo>
                  <a:pt x="8268738" y="1089576"/>
                </a:lnTo>
                <a:lnTo>
                  <a:pt x="8019215" y="1089576"/>
                </a:lnTo>
                <a:lnTo>
                  <a:pt x="8468913" y="24288"/>
                </a:lnTo>
                <a:lnTo>
                  <a:pt x="8689971" y="24288"/>
                </a:lnTo>
                <a:close/>
                <a:moveTo>
                  <a:pt x="8730192" y="674507"/>
                </a:moveTo>
                <a:lnTo>
                  <a:pt x="8581840" y="301207"/>
                </a:lnTo>
                <a:lnTo>
                  <a:pt x="8433642" y="674507"/>
                </a:lnTo>
                <a:close/>
                <a:moveTo>
                  <a:pt x="4123231" y="619896"/>
                </a:moveTo>
                <a:cubicBezTo>
                  <a:pt x="4123231" y="788678"/>
                  <a:pt x="4026237" y="890472"/>
                  <a:pt x="3890106" y="890472"/>
                </a:cubicBezTo>
                <a:cubicBezTo>
                  <a:pt x="3753975" y="890472"/>
                  <a:pt x="3656827" y="788678"/>
                  <a:pt x="3656827" y="619896"/>
                </a:cubicBezTo>
                <a:lnTo>
                  <a:pt x="3656827" y="24288"/>
                </a:lnTo>
                <a:lnTo>
                  <a:pt x="3410243" y="24288"/>
                </a:lnTo>
                <a:lnTo>
                  <a:pt x="3410243" y="610459"/>
                </a:lnTo>
                <a:cubicBezTo>
                  <a:pt x="3410243" y="918938"/>
                  <a:pt x="3603921" y="1113864"/>
                  <a:pt x="3890106" y="1113864"/>
                </a:cubicBezTo>
                <a:cubicBezTo>
                  <a:pt x="4176291" y="1113864"/>
                  <a:pt x="4369969" y="918938"/>
                  <a:pt x="4369969" y="610459"/>
                </a:cubicBezTo>
                <a:lnTo>
                  <a:pt x="4369969" y="24288"/>
                </a:lnTo>
                <a:lnTo>
                  <a:pt x="4123231" y="24288"/>
                </a:lnTo>
                <a:close/>
              </a:path>
            </a:pathLst>
          </a:custGeom>
          <a:solidFill>
            <a:srgbClr val="f96702"/>
          </a:solidFill>
          <a:ln w="1547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6" name="Straight Connector 18"/>
          <p:cNvSpPr/>
          <p:nvPr/>
        </p:nvSpPr>
        <p:spPr>
          <a:xfrm>
            <a:off x="411480" y="411840"/>
            <a:ext cx="8321040" cy="360"/>
          </a:xfrm>
          <a:prstGeom prst="line">
            <a:avLst/>
          </a:prstGeom>
          <a:ln w="6350">
            <a:solidFill>
              <a:srgbClr val="bfbfbf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7" name="Slide Number Placeholder 5"/>
          <p:cNvSpPr/>
          <p:nvPr/>
        </p:nvSpPr>
        <p:spPr>
          <a:xfrm>
            <a:off x="8476920" y="4853160"/>
            <a:ext cx="253800" cy="102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r">
              <a:lnSpc>
                <a:spcPct val="100000"/>
              </a:lnSpc>
              <a:buNone/>
            </a:pPr>
            <a:fld id="{7B04A896-FFE0-4615-BE83-D1EC980C6B67}" type="slidenum">
              <a:rPr b="0" lang="en-US" sz="600" spc="-1" strike="noStrike">
                <a:solidFill>
                  <a:srgbClr val="a6a6a6"/>
                </a:solidFill>
                <a:latin typeface="Roboto"/>
                <a:ea typeface="Roboto"/>
              </a:rPr>
              <a:t>&lt;number&gt;</a:t>
            </a:fld>
            <a:endParaRPr b="0" lang="en-US" sz="600" spc="-1" strike="noStrike">
              <a:latin typeface="Arial"/>
            </a:endParaRPr>
          </a:p>
        </p:txBody>
      </p:sp>
      <p:sp>
        <p:nvSpPr>
          <p:cNvPr id="48" name="Footer Placeholder 4"/>
          <p:cNvSpPr/>
          <p:nvPr/>
        </p:nvSpPr>
        <p:spPr>
          <a:xfrm>
            <a:off x="6954120" y="4856760"/>
            <a:ext cx="1539360" cy="90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r">
              <a:lnSpc>
                <a:spcPct val="100000"/>
              </a:lnSpc>
              <a:buNone/>
            </a:pPr>
            <a:r>
              <a:rPr b="0" lang="en-US" sz="600" spc="-1" strike="noStrike">
                <a:solidFill>
                  <a:srgbClr val="a6a6a6"/>
                </a:solidFill>
                <a:latin typeface="Roboto"/>
                <a:ea typeface="Roboto"/>
              </a:rPr>
              <a:t>© 2023 Cloudera, Inc. All rights reserved.</a:t>
            </a:r>
            <a:endParaRPr b="0" lang="en-US" sz="600" spc="-1" strike="noStrike">
              <a:latin typeface="Arial"/>
            </a:endParaRPr>
          </a:p>
        </p:txBody>
      </p:sp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d3c4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traight Connector 17"/>
          <p:cNvSpPr/>
          <p:nvPr/>
        </p:nvSpPr>
        <p:spPr>
          <a:xfrm>
            <a:off x="411480" y="411840"/>
            <a:ext cx="8321040" cy="360"/>
          </a:xfrm>
          <a:prstGeom prst="line">
            <a:avLst/>
          </a:prstGeom>
          <a:ln w="6350">
            <a:solidFill>
              <a:srgbClr val="bfbfbf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pic>
        <p:nvPicPr>
          <p:cNvPr id="88" name="Picture 10" descr=""/>
          <p:cNvPicPr/>
          <p:nvPr/>
        </p:nvPicPr>
        <p:blipFill>
          <a:blip r:embed="rId2"/>
          <a:stretch/>
        </p:blipFill>
        <p:spPr>
          <a:xfrm>
            <a:off x="0" y="4640760"/>
            <a:ext cx="6905520" cy="501120"/>
          </a:xfrm>
          <a:prstGeom prst="rect">
            <a:avLst/>
          </a:prstGeom>
          <a:ln w="0">
            <a:noFill/>
          </a:ln>
        </p:spPr>
      </p:pic>
      <p:sp>
        <p:nvSpPr>
          <p:cNvPr id="89" name="Graphic 233"/>
          <p:cNvSpPr/>
          <p:nvPr/>
        </p:nvSpPr>
        <p:spPr>
          <a:xfrm>
            <a:off x="411480" y="4852440"/>
            <a:ext cx="748800" cy="89640"/>
          </a:xfrm>
          <a:custGeom>
            <a:avLst/>
            <a:gdLst/>
            <a:ahLst/>
            <a:rect l="l" t="t" r="r" b="b"/>
            <a:pathLst>
              <a:path w="9144000" h="1113864">
                <a:moveTo>
                  <a:pt x="5789292" y="24288"/>
                </a:moveTo>
                <a:lnTo>
                  <a:pt x="6718852" y="24288"/>
                </a:lnTo>
                <a:lnTo>
                  <a:pt x="6718852" y="244431"/>
                </a:lnTo>
                <a:lnTo>
                  <a:pt x="5942904" y="244431"/>
                </a:lnTo>
                <a:cubicBezTo>
                  <a:pt x="5906241" y="160891"/>
                  <a:pt x="5853800" y="87253"/>
                  <a:pt x="5789292" y="24288"/>
                </a:cubicBezTo>
                <a:close/>
                <a:moveTo>
                  <a:pt x="6592622" y="662440"/>
                </a:moveTo>
                <a:lnTo>
                  <a:pt x="6592622" y="444463"/>
                </a:lnTo>
                <a:lnTo>
                  <a:pt x="5997511" y="444463"/>
                </a:lnTo>
                <a:cubicBezTo>
                  <a:pt x="6002616" y="481746"/>
                  <a:pt x="6006174" y="519803"/>
                  <a:pt x="6006174" y="559407"/>
                </a:cubicBezTo>
                <a:cubicBezTo>
                  <a:pt x="6006027" y="593854"/>
                  <a:pt x="6003806" y="628260"/>
                  <a:pt x="5999522" y="662440"/>
                </a:cubicBezTo>
                <a:close/>
                <a:moveTo>
                  <a:pt x="5801049" y="1089576"/>
                </a:moveTo>
                <a:lnTo>
                  <a:pt x="6723803" y="1089576"/>
                </a:lnTo>
                <a:lnTo>
                  <a:pt x="6723803" y="869433"/>
                </a:lnTo>
                <a:lnTo>
                  <a:pt x="5946926" y="869433"/>
                </a:lnTo>
                <a:cubicBezTo>
                  <a:pt x="5912876" y="951495"/>
                  <a:pt x="5863350" y="1026236"/>
                  <a:pt x="5801049" y="1089576"/>
                </a:cubicBezTo>
                <a:close/>
                <a:moveTo>
                  <a:pt x="3168146" y="558634"/>
                </a:moveTo>
                <a:cubicBezTo>
                  <a:pt x="3168146" y="869897"/>
                  <a:pt x="2932237" y="1113864"/>
                  <a:pt x="2605522" y="1113864"/>
                </a:cubicBezTo>
                <a:cubicBezTo>
                  <a:pt x="2278807" y="1113864"/>
                  <a:pt x="2043052" y="869897"/>
                  <a:pt x="2043052" y="558634"/>
                </a:cubicBezTo>
                <a:cubicBezTo>
                  <a:pt x="2043052" y="247371"/>
                  <a:pt x="2278807" y="0"/>
                  <a:pt x="2605522" y="0"/>
                </a:cubicBezTo>
                <a:cubicBezTo>
                  <a:pt x="2932237" y="0"/>
                  <a:pt x="3168146" y="245360"/>
                  <a:pt x="3168146" y="558634"/>
                </a:cubicBezTo>
                <a:close/>
                <a:moveTo>
                  <a:pt x="2912127" y="558634"/>
                </a:moveTo>
                <a:cubicBezTo>
                  <a:pt x="2912127" y="364326"/>
                  <a:pt x="2784813" y="223392"/>
                  <a:pt x="2605522" y="223392"/>
                </a:cubicBezTo>
                <a:cubicBezTo>
                  <a:pt x="2426231" y="223392"/>
                  <a:pt x="2299072" y="364326"/>
                  <a:pt x="2299072" y="558634"/>
                </a:cubicBezTo>
                <a:cubicBezTo>
                  <a:pt x="2299072" y="752941"/>
                  <a:pt x="2426231" y="890472"/>
                  <a:pt x="2605522" y="890472"/>
                </a:cubicBezTo>
                <a:cubicBezTo>
                  <a:pt x="2784813" y="890472"/>
                  <a:pt x="2912127" y="750930"/>
                  <a:pt x="2912127" y="558634"/>
                </a:cubicBezTo>
                <a:close/>
                <a:moveTo>
                  <a:pt x="5688896" y="556932"/>
                </a:moveTo>
                <a:cubicBezTo>
                  <a:pt x="5688896" y="875466"/>
                  <a:pt x="5453915" y="1089576"/>
                  <a:pt x="5104305" y="1089576"/>
                </a:cubicBezTo>
                <a:lnTo>
                  <a:pt x="4677502" y="1089576"/>
                </a:lnTo>
                <a:lnTo>
                  <a:pt x="4677502" y="24288"/>
                </a:lnTo>
                <a:lnTo>
                  <a:pt x="5094095" y="24288"/>
                </a:lnTo>
                <a:cubicBezTo>
                  <a:pt x="5443550" y="24288"/>
                  <a:pt x="5688896" y="238398"/>
                  <a:pt x="5688896" y="556932"/>
                </a:cubicBezTo>
                <a:close/>
                <a:moveTo>
                  <a:pt x="5432876" y="556932"/>
                </a:moveTo>
                <a:cubicBezTo>
                  <a:pt x="5432876" y="364636"/>
                  <a:pt x="5293806" y="237315"/>
                  <a:pt x="5086979" y="237315"/>
                </a:cubicBezTo>
                <a:lnTo>
                  <a:pt x="4924240" y="237315"/>
                </a:lnTo>
                <a:lnTo>
                  <a:pt x="4924240" y="876704"/>
                </a:lnTo>
                <a:lnTo>
                  <a:pt x="5086979" y="876704"/>
                </a:lnTo>
                <a:cubicBezTo>
                  <a:pt x="5293806" y="876704"/>
                  <a:pt x="5432876" y="749228"/>
                  <a:pt x="5432876" y="556932"/>
                </a:cubicBezTo>
                <a:close/>
                <a:moveTo>
                  <a:pt x="570359" y="888925"/>
                </a:moveTo>
                <a:cubicBezTo>
                  <a:pt x="388129" y="888925"/>
                  <a:pt x="256020" y="745051"/>
                  <a:pt x="256020" y="556777"/>
                </a:cubicBezTo>
                <a:cubicBezTo>
                  <a:pt x="256020" y="368503"/>
                  <a:pt x="388129" y="225093"/>
                  <a:pt x="570359" y="225093"/>
                </a:cubicBezTo>
                <a:cubicBezTo>
                  <a:pt x="657916" y="225093"/>
                  <a:pt x="730468" y="256343"/>
                  <a:pt x="793738" y="316214"/>
                </a:cubicBezTo>
                <a:lnTo>
                  <a:pt x="952764" y="157179"/>
                </a:lnTo>
                <a:cubicBezTo>
                  <a:pt x="856544" y="58168"/>
                  <a:pt x="722579" y="0"/>
                  <a:pt x="567729" y="0"/>
                </a:cubicBezTo>
                <a:cubicBezTo>
                  <a:pt x="247047" y="0"/>
                  <a:pt x="0" y="244586"/>
                  <a:pt x="0" y="556932"/>
                </a:cubicBezTo>
                <a:cubicBezTo>
                  <a:pt x="0" y="869278"/>
                  <a:pt x="247047" y="1113864"/>
                  <a:pt x="567729" y="1113864"/>
                </a:cubicBezTo>
                <a:cubicBezTo>
                  <a:pt x="729540" y="1113864"/>
                  <a:pt x="871395" y="1048425"/>
                  <a:pt x="968079" y="938585"/>
                </a:cubicBezTo>
                <a:lnTo>
                  <a:pt x="809826" y="780324"/>
                </a:lnTo>
                <a:cubicBezTo>
                  <a:pt x="746092" y="850868"/>
                  <a:pt x="669828" y="888925"/>
                  <a:pt x="570359" y="888925"/>
                </a:cubicBezTo>
                <a:close/>
                <a:moveTo>
                  <a:pt x="1453047" y="24288"/>
                </a:moveTo>
                <a:lnTo>
                  <a:pt x="1206309" y="24288"/>
                </a:lnTo>
                <a:lnTo>
                  <a:pt x="1206309" y="1089576"/>
                </a:lnTo>
                <a:lnTo>
                  <a:pt x="1952711" y="1089576"/>
                </a:lnTo>
                <a:lnTo>
                  <a:pt x="1952711" y="872836"/>
                </a:lnTo>
                <a:lnTo>
                  <a:pt x="1453047" y="872836"/>
                </a:lnTo>
                <a:close/>
                <a:moveTo>
                  <a:pt x="7656766" y="731128"/>
                </a:moveTo>
                <a:lnTo>
                  <a:pt x="7960741" y="1089576"/>
                </a:lnTo>
                <a:lnTo>
                  <a:pt x="7673473" y="1089576"/>
                </a:lnTo>
                <a:lnTo>
                  <a:pt x="7390382" y="753251"/>
                </a:lnTo>
                <a:lnTo>
                  <a:pt x="7254560" y="753251"/>
                </a:lnTo>
                <a:lnTo>
                  <a:pt x="7254560" y="1089576"/>
                </a:lnTo>
                <a:lnTo>
                  <a:pt x="7012772" y="1089576"/>
                </a:lnTo>
                <a:lnTo>
                  <a:pt x="7012772" y="24288"/>
                </a:lnTo>
                <a:lnTo>
                  <a:pt x="7503927" y="24288"/>
                </a:lnTo>
                <a:cubicBezTo>
                  <a:pt x="7640987" y="24288"/>
                  <a:pt x="7741539" y="57704"/>
                  <a:pt x="7813626" y="119276"/>
                </a:cubicBezTo>
                <a:cubicBezTo>
                  <a:pt x="7885714" y="180848"/>
                  <a:pt x="7927637" y="275681"/>
                  <a:pt x="7927637" y="388305"/>
                </a:cubicBezTo>
                <a:cubicBezTo>
                  <a:pt x="7927637" y="529550"/>
                  <a:pt x="7867615" y="676054"/>
                  <a:pt x="7656766" y="731128"/>
                </a:cubicBezTo>
                <a:close/>
                <a:moveTo>
                  <a:pt x="7681053" y="391709"/>
                </a:moveTo>
                <a:cubicBezTo>
                  <a:pt x="7681053" y="344679"/>
                  <a:pt x="7662180" y="300743"/>
                  <a:pt x="7633717" y="275527"/>
                </a:cubicBezTo>
                <a:cubicBezTo>
                  <a:pt x="7601385" y="247216"/>
                  <a:pt x="7554977" y="232364"/>
                  <a:pt x="7490469" y="232364"/>
                </a:cubicBezTo>
                <a:lnTo>
                  <a:pt x="7254560" y="232364"/>
                </a:lnTo>
                <a:lnTo>
                  <a:pt x="7254560" y="552291"/>
                </a:lnTo>
                <a:lnTo>
                  <a:pt x="7491088" y="552291"/>
                </a:lnTo>
                <a:cubicBezTo>
                  <a:pt x="7554513" y="552291"/>
                  <a:pt x="7599529" y="537904"/>
                  <a:pt x="7631396" y="510521"/>
                </a:cubicBezTo>
                <a:cubicBezTo>
                  <a:pt x="7663263" y="483139"/>
                  <a:pt x="7681053" y="440131"/>
                  <a:pt x="7681053" y="391709"/>
                </a:cubicBezTo>
                <a:close/>
                <a:moveTo>
                  <a:pt x="9144619" y="1089576"/>
                </a:moveTo>
                <a:lnTo>
                  <a:pt x="8894942" y="1089576"/>
                </a:lnTo>
                <a:lnTo>
                  <a:pt x="8808622" y="872063"/>
                </a:lnTo>
                <a:lnTo>
                  <a:pt x="8355212" y="872063"/>
                </a:lnTo>
                <a:lnTo>
                  <a:pt x="8268738" y="1089576"/>
                </a:lnTo>
                <a:lnTo>
                  <a:pt x="8019215" y="1089576"/>
                </a:lnTo>
                <a:lnTo>
                  <a:pt x="8468913" y="24288"/>
                </a:lnTo>
                <a:lnTo>
                  <a:pt x="8689971" y="24288"/>
                </a:lnTo>
                <a:close/>
                <a:moveTo>
                  <a:pt x="8730192" y="674507"/>
                </a:moveTo>
                <a:lnTo>
                  <a:pt x="8581840" y="301207"/>
                </a:lnTo>
                <a:lnTo>
                  <a:pt x="8433642" y="674507"/>
                </a:lnTo>
                <a:close/>
                <a:moveTo>
                  <a:pt x="4123231" y="619896"/>
                </a:moveTo>
                <a:cubicBezTo>
                  <a:pt x="4123231" y="788678"/>
                  <a:pt x="4026237" y="890472"/>
                  <a:pt x="3890106" y="890472"/>
                </a:cubicBezTo>
                <a:cubicBezTo>
                  <a:pt x="3753975" y="890472"/>
                  <a:pt x="3656827" y="788678"/>
                  <a:pt x="3656827" y="619896"/>
                </a:cubicBezTo>
                <a:lnTo>
                  <a:pt x="3656827" y="24288"/>
                </a:lnTo>
                <a:lnTo>
                  <a:pt x="3410243" y="24288"/>
                </a:lnTo>
                <a:lnTo>
                  <a:pt x="3410243" y="610459"/>
                </a:lnTo>
                <a:cubicBezTo>
                  <a:pt x="3410243" y="918938"/>
                  <a:pt x="3603921" y="1113864"/>
                  <a:pt x="3890106" y="1113864"/>
                </a:cubicBezTo>
                <a:cubicBezTo>
                  <a:pt x="4176291" y="1113864"/>
                  <a:pt x="4369969" y="918938"/>
                  <a:pt x="4369969" y="610459"/>
                </a:cubicBezTo>
                <a:lnTo>
                  <a:pt x="4369969" y="24288"/>
                </a:lnTo>
                <a:lnTo>
                  <a:pt x="4123231" y="24288"/>
                </a:lnTo>
                <a:close/>
              </a:path>
            </a:pathLst>
          </a:custGeom>
          <a:solidFill>
            <a:srgbClr val="f96702"/>
          </a:solidFill>
          <a:ln w="1547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0" name="Slide Number Placeholder 5"/>
          <p:cNvSpPr/>
          <p:nvPr/>
        </p:nvSpPr>
        <p:spPr>
          <a:xfrm>
            <a:off x="8476920" y="4853160"/>
            <a:ext cx="253800" cy="102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r">
              <a:lnSpc>
                <a:spcPct val="100000"/>
              </a:lnSpc>
              <a:buNone/>
            </a:pPr>
            <a:fld id="{C5056551-2C09-4A94-B57D-0057A838AD76}" type="slidenum">
              <a:rPr b="0" lang="en-US" sz="600" spc="-1" strike="noStrike">
                <a:solidFill>
                  <a:srgbClr val="a6a6a6"/>
                </a:solidFill>
                <a:latin typeface="Roboto"/>
                <a:ea typeface="Roboto"/>
              </a:rPr>
              <a:t>&lt;number&gt;</a:t>
            </a:fld>
            <a:endParaRPr b="0" lang="en-US" sz="600" spc="-1" strike="noStrike">
              <a:latin typeface="Arial"/>
            </a:endParaRPr>
          </a:p>
        </p:txBody>
      </p:sp>
      <p:sp>
        <p:nvSpPr>
          <p:cNvPr id="91" name="Footer Placeholder 4"/>
          <p:cNvSpPr/>
          <p:nvPr/>
        </p:nvSpPr>
        <p:spPr>
          <a:xfrm>
            <a:off x="6954120" y="4856760"/>
            <a:ext cx="1539360" cy="90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r">
              <a:lnSpc>
                <a:spcPct val="100000"/>
              </a:lnSpc>
              <a:buNone/>
            </a:pPr>
            <a:r>
              <a:rPr b="0" lang="en-US" sz="600" spc="-1" strike="noStrike">
                <a:solidFill>
                  <a:srgbClr val="a6a6a6"/>
                </a:solidFill>
                <a:latin typeface="Roboto"/>
                <a:ea typeface="Roboto"/>
              </a:rPr>
              <a:t>© 2023 Cloudera, Inc. All rights reserved.</a:t>
            </a:r>
            <a:endParaRPr b="0" lang="en-US" sz="600" spc="-1" strike="noStrike">
              <a:latin typeface="Arial"/>
            </a:endParaRPr>
          </a:p>
        </p:txBody>
      </p:sp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d3c4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11" descr=""/>
          <p:cNvPicPr/>
          <p:nvPr/>
        </p:nvPicPr>
        <p:blipFill>
          <a:blip r:embed="rId2"/>
          <a:stretch/>
        </p:blipFill>
        <p:spPr>
          <a:xfrm>
            <a:off x="0" y="4640760"/>
            <a:ext cx="6905520" cy="501120"/>
          </a:xfrm>
          <a:prstGeom prst="rect">
            <a:avLst/>
          </a:prstGeom>
          <a:ln w="0">
            <a:noFill/>
          </a:ln>
        </p:spPr>
      </p:pic>
      <p:sp>
        <p:nvSpPr>
          <p:cNvPr id="131" name="Graphic 233"/>
          <p:cNvSpPr/>
          <p:nvPr/>
        </p:nvSpPr>
        <p:spPr>
          <a:xfrm>
            <a:off x="411480" y="4852440"/>
            <a:ext cx="748800" cy="89640"/>
          </a:xfrm>
          <a:custGeom>
            <a:avLst/>
            <a:gdLst/>
            <a:ahLst/>
            <a:rect l="l" t="t" r="r" b="b"/>
            <a:pathLst>
              <a:path w="9144000" h="1113864">
                <a:moveTo>
                  <a:pt x="5789292" y="24288"/>
                </a:moveTo>
                <a:lnTo>
                  <a:pt x="6718852" y="24288"/>
                </a:lnTo>
                <a:lnTo>
                  <a:pt x="6718852" y="244431"/>
                </a:lnTo>
                <a:lnTo>
                  <a:pt x="5942904" y="244431"/>
                </a:lnTo>
                <a:cubicBezTo>
                  <a:pt x="5906241" y="160891"/>
                  <a:pt x="5853800" y="87253"/>
                  <a:pt x="5789292" y="24288"/>
                </a:cubicBezTo>
                <a:close/>
                <a:moveTo>
                  <a:pt x="6592622" y="662440"/>
                </a:moveTo>
                <a:lnTo>
                  <a:pt x="6592622" y="444463"/>
                </a:lnTo>
                <a:lnTo>
                  <a:pt x="5997511" y="444463"/>
                </a:lnTo>
                <a:cubicBezTo>
                  <a:pt x="6002616" y="481746"/>
                  <a:pt x="6006174" y="519803"/>
                  <a:pt x="6006174" y="559407"/>
                </a:cubicBezTo>
                <a:cubicBezTo>
                  <a:pt x="6006027" y="593854"/>
                  <a:pt x="6003806" y="628260"/>
                  <a:pt x="5999522" y="662440"/>
                </a:cubicBezTo>
                <a:close/>
                <a:moveTo>
                  <a:pt x="5801049" y="1089576"/>
                </a:moveTo>
                <a:lnTo>
                  <a:pt x="6723803" y="1089576"/>
                </a:lnTo>
                <a:lnTo>
                  <a:pt x="6723803" y="869433"/>
                </a:lnTo>
                <a:lnTo>
                  <a:pt x="5946926" y="869433"/>
                </a:lnTo>
                <a:cubicBezTo>
                  <a:pt x="5912876" y="951495"/>
                  <a:pt x="5863350" y="1026236"/>
                  <a:pt x="5801049" y="1089576"/>
                </a:cubicBezTo>
                <a:close/>
                <a:moveTo>
                  <a:pt x="3168146" y="558634"/>
                </a:moveTo>
                <a:cubicBezTo>
                  <a:pt x="3168146" y="869897"/>
                  <a:pt x="2932237" y="1113864"/>
                  <a:pt x="2605522" y="1113864"/>
                </a:cubicBezTo>
                <a:cubicBezTo>
                  <a:pt x="2278807" y="1113864"/>
                  <a:pt x="2043052" y="869897"/>
                  <a:pt x="2043052" y="558634"/>
                </a:cubicBezTo>
                <a:cubicBezTo>
                  <a:pt x="2043052" y="247371"/>
                  <a:pt x="2278807" y="0"/>
                  <a:pt x="2605522" y="0"/>
                </a:cubicBezTo>
                <a:cubicBezTo>
                  <a:pt x="2932237" y="0"/>
                  <a:pt x="3168146" y="245360"/>
                  <a:pt x="3168146" y="558634"/>
                </a:cubicBezTo>
                <a:close/>
                <a:moveTo>
                  <a:pt x="2912127" y="558634"/>
                </a:moveTo>
                <a:cubicBezTo>
                  <a:pt x="2912127" y="364326"/>
                  <a:pt x="2784813" y="223392"/>
                  <a:pt x="2605522" y="223392"/>
                </a:cubicBezTo>
                <a:cubicBezTo>
                  <a:pt x="2426231" y="223392"/>
                  <a:pt x="2299072" y="364326"/>
                  <a:pt x="2299072" y="558634"/>
                </a:cubicBezTo>
                <a:cubicBezTo>
                  <a:pt x="2299072" y="752941"/>
                  <a:pt x="2426231" y="890472"/>
                  <a:pt x="2605522" y="890472"/>
                </a:cubicBezTo>
                <a:cubicBezTo>
                  <a:pt x="2784813" y="890472"/>
                  <a:pt x="2912127" y="750930"/>
                  <a:pt x="2912127" y="558634"/>
                </a:cubicBezTo>
                <a:close/>
                <a:moveTo>
                  <a:pt x="5688896" y="556932"/>
                </a:moveTo>
                <a:cubicBezTo>
                  <a:pt x="5688896" y="875466"/>
                  <a:pt x="5453915" y="1089576"/>
                  <a:pt x="5104305" y="1089576"/>
                </a:cubicBezTo>
                <a:lnTo>
                  <a:pt x="4677502" y="1089576"/>
                </a:lnTo>
                <a:lnTo>
                  <a:pt x="4677502" y="24288"/>
                </a:lnTo>
                <a:lnTo>
                  <a:pt x="5094095" y="24288"/>
                </a:lnTo>
                <a:cubicBezTo>
                  <a:pt x="5443550" y="24288"/>
                  <a:pt x="5688896" y="238398"/>
                  <a:pt x="5688896" y="556932"/>
                </a:cubicBezTo>
                <a:close/>
                <a:moveTo>
                  <a:pt x="5432876" y="556932"/>
                </a:moveTo>
                <a:cubicBezTo>
                  <a:pt x="5432876" y="364636"/>
                  <a:pt x="5293806" y="237315"/>
                  <a:pt x="5086979" y="237315"/>
                </a:cubicBezTo>
                <a:lnTo>
                  <a:pt x="4924240" y="237315"/>
                </a:lnTo>
                <a:lnTo>
                  <a:pt x="4924240" y="876704"/>
                </a:lnTo>
                <a:lnTo>
                  <a:pt x="5086979" y="876704"/>
                </a:lnTo>
                <a:cubicBezTo>
                  <a:pt x="5293806" y="876704"/>
                  <a:pt x="5432876" y="749228"/>
                  <a:pt x="5432876" y="556932"/>
                </a:cubicBezTo>
                <a:close/>
                <a:moveTo>
                  <a:pt x="570359" y="888925"/>
                </a:moveTo>
                <a:cubicBezTo>
                  <a:pt x="388129" y="888925"/>
                  <a:pt x="256020" y="745051"/>
                  <a:pt x="256020" y="556777"/>
                </a:cubicBezTo>
                <a:cubicBezTo>
                  <a:pt x="256020" y="368503"/>
                  <a:pt x="388129" y="225093"/>
                  <a:pt x="570359" y="225093"/>
                </a:cubicBezTo>
                <a:cubicBezTo>
                  <a:pt x="657916" y="225093"/>
                  <a:pt x="730468" y="256343"/>
                  <a:pt x="793738" y="316214"/>
                </a:cubicBezTo>
                <a:lnTo>
                  <a:pt x="952764" y="157179"/>
                </a:lnTo>
                <a:cubicBezTo>
                  <a:pt x="856544" y="58168"/>
                  <a:pt x="722579" y="0"/>
                  <a:pt x="567729" y="0"/>
                </a:cubicBezTo>
                <a:cubicBezTo>
                  <a:pt x="247047" y="0"/>
                  <a:pt x="0" y="244586"/>
                  <a:pt x="0" y="556932"/>
                </a:cubicBezTo>
                <a:cubicBezTo>
                  <a:pt x="0" y="869278"/>
                  <a:pt x="247047" y="1113864"/>
                  <a:pt x="567729" y="1113864"/>
                </a:cubicBezTo>
                <a:cubicBezTo>
                  <a:pt x="729540" y="1113864"/>
                  <a:pt x="871395" y="1048425"/>
                  <a:pt x="968079" y="938585"/>
                </a:cubicBezTo>
                <a:lnTo>
                  <a:pt x="809826" y="780324"/>
                </a:lnTo>
                <a:cubicBezTo>
                  <a:pt x="746092" y="850868"/>
                  <a:pt x="669828" y="888925"/>
                  <a:pt x="570359" y="888925"/>
                </a:cubicBezTo>
                <a:close/>
                <a:moveTo>
                  <a:pt x="1453047" y="24288"/>
                </a:moveTo>
                <a:lnTo>
                  <a:pt x="1206309" y="24288"/>
                </a:lnTo>
                <a:lnTo>
                  <a:pt x="1206309" y="1089576"/>
                </a:lnTo>
                <a:lnTo>
                  <a:pt x="1952711" y="1089576"/>
                </a:lnTo>
                <a:lnTo>
                  <a:pt x="1952711" y="872836"/>
                </a:lnTo>
                <a:lnTo>
                  <a:pt x="1453047" y="872836"/>
                </a:lnTo>
                <a:close/>
                <a:moveTo>
                  <a:pt x="7656766" y="731128"/>
                </a:moveTo>
                <a:lnTo>
                  <a:pt x="7960741" y="1089576"/>
                </a:lnTo>
                <a:lnTo>
                  <a:pt x="7673473" y="1089576"/>
                </a:lnTo>
                <a:lnTo>
                  <a:pt x="7390382" y="753251"/>
                </a:lnTo>
                <a:lnTo>
                  <a:pt x="7254560" y="753251"/>
                </a:lnTo>
                <a:lnTo>
                  <a:pt x="7254560" y="1089576"/>
                </a:lnTo>
                <a:lnTo>
                  <a:pt x="7012772" y="1089576"/>
                </a:lnTo>
                <a:lnTo>
                  <a:pt x="7012772" y="24288"/>
                </a:lnTo>
                <a:lnTo>
                  <a:pt x="7503927" y="24288"/>
                </a:lnTo>
                <a:cubicBezTo>
                  <a:pt x="7640987" y="24288"/>
                  <a:pt x="7741539" y="57704"/>
                  <a:pt x="7813626" y="119276"/>
                </a:cubicBezTo>
                <a:cubicBezTo>
                  <a:pt x="7885714" y="180848"/>
                  <a:pt x="7927637" y="275681"/>
                  <a:pt x="7927637" y="388305"/>
                </a:cubicBezTo>
                <a:cubicBezTo>
                  <a:pt x="7927637" y="529550"/>
                  <a:pt x="7867615" y="676054"/>
                  <a:pt x="7656766" y="731128"/>
                </a:cubicBezTo>
                <a:close/>
                <a:moveTo>
                  <a:pt x="7681053" y="391709"/>
                </a:moveTo>
                <a:cubicBezTo>
                  <a:pt x="7681053" y="344679"/>
                  <a:pt x="7662180" y="300743"/>
                  <a:pt x="7633717" y="275527"/>
                </a:cubicBezTo>
                <a:cubicBezTo>
                  <a:pt x="7601385" y="247216"/>
                  <a:pt x="7554977" y="232364"/>
                  <a:pt x="7490469" y="232364"/>
                </a:cubicBezTo>
                <a:lnTo>
                  <a:pt x="7254560" y="232364"/>
                </a:lnTo>
                <a:lnTo>
                  <a:pt x="7254560" y="552291"/>
                </a:lnTo>
                <a:lnTo>
                  <a:pt x="7491088" y="552291"/>
                </a:lnTo>
                <a:cubicBezTo>
                  <a:pt x="7554513" y="552291"/>
                  <a:pt x="7599529" y="537904"/>
                  <a:pt x="7631396" y="510521"/>
                </a:cubicBezTo>
                <a:cubicBezTo>
                  <a:pt x="7663263" y="483139"/>
                  <a:pt x="7681053" y="440131"/>
                  <a:pt x="7681053" y="391709"/>
                </a:cubicBezTo>
                <a:close/>
                <a:moveTo>
                  <a:pt x="9144619" y="1089576"/>
                </a:moveTo>
                <a:lnTo>
                  <a:pt x="8894942" y="1089576"/>
                </a:lnTo>
                <a:lnTo>
                  <a:pt x="8808622" y="872063"/>
                </a:lnTo>
                <a:lnTo>
                  <a:pt x="8355212" y="872063"/>
                </a:lnTo>
                <a:lnTo>
                  <a:pt x="8268738" y="1089576"/>
                </a:lnTo>
                <a:lnTo>
                  <a:pt x="8019215" y="1089576"/>
                </a:lnTo>
                <a:lnTo>
                  <a:pt x="8468913" y="24288"/>
                </a:lnTo>
                <a:lnTo>
                  <a:pt x="8689971" y="24288"/>
                </a:lnTo>
                <a:close/>
                <a:moveTo>
                  <a:pt x="8730192" y="674507"/>
                </a:moveTo>
                <a:lnTo>
                  <a:pt x="8581840" y="301207"/>
                </a:lnTo>
                <a:lnTo>
                  <a:pt x="8433642" y="674507"/>
                </a:lnTo>
                <a:close/>
                <a:moveTo>
                  <a:pt x="4123231" y="619896"/>
                </a:moveTo>
                <a:cubicBezTo>
                  <a:pt x="4123231" y="788678"/>
                  <a:pt x="4026237" y="890472"/>
                  <a:pt x="3890106" y="890472"/>
                </a:cubicBezTo>
                <a:cubicBezTo>
                  <a:pt x="3753975" y="890472"/>
                  <a:pt x="3656827" y="788678"/>
                  <a:pt x="3656827" y="619896"/>
                </a:cubicBezTo>
                <a:lnTo>
                  <a:pt x="3656827" y="24288"/>
                </a:lnTo>
                <a:lnTo>
                  <a:pt x="3410243" y="24288"/>
                </a:lnTo>
                <a:lnTo>
                  <a:pt x="3410243" y="610459"/>
                </a:lnTo>
                <a:cubicBezTo>
                  <a:pt x="3410243" y="918938"/>
                  <a:pt x="3603921" y="1113864"/>
                  <a:pt x="3890106" y="1113864"/>
                </a:cubicBezTo>
                <a:cubicBezTo>
                  <a:pt x="4176291" y="1113864"/>
                  <a:pt x="4369969" y="918938"/>
                  <a:pt x="4369969" y="610459"/>
                </a:cubicBezTo>
                <a:lnTo>
                  <a:pt x="4369969" y="24288"/>
                </a:lnTo>
                <a:lnTo>
                  <a:pt x="4123231" y="24288"/>
                </a:lnTo>
                <a:close/>
              </a:path>
            </a:pathLst>
          </a:custGeom>
          <a:solidFill>
            <a:srgbClr val="f96702"/>
          </a:solidFill>
          <a:ln w="1547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2" name="Straight Connector 15"/>
          <p:cNvSpPr/>
          <p:nvPr/>
        </p:nvSpPr>
        <p:spPr>
          <a:xfrm>
            <a:off x="411480" y="411840"/>
            <a:ext cx="8321040" cy="360"/>
          </a:xfrm>
          <a:prstGeom prst="line">
            <a:avLst/>
          </a:prstGeom>
          <a:ln w="6350">
            <a:solidFill>
              <a:srgbClr val="bfbfbf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33" name="Slide Number Placeholder 5"/>
          <p:cNvSpPr/>
          <p:nvPr/>
        </p:nvSpPr>
        <p:spPr>
          <a:xfrm>
            <a:off x="8476920" y="4853160"/>
            <a:ext cx="253800" cy="102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r">
              <a:lnSpc>
                <a:spcPct val="100000"/>
              </a:lnSpc>
              <a:buNone/>
            </a:pPr>
            <a:fld id="{548E24BD-F0AD-4744-BA62-64F4ACF40ADA}" type="slidenum">
              <a:rPr b="0" lang="en-US" sz="600" spc="-1" strike="noStrike">
                <a:solidFill>
                  <a:srgbClr val="a6a6a6"/>
                </a:solidFill>
                <a:latin typeface="Roboto"/>
                <a:ea typeface="Roboto"/>
              </a:rPr>
              <a:t>&lt;number&gt;</a:t>
            </a:fld>
            <a:endParaRPr b="0" lang="en-US" sz="600" spc="-1" strike="noStrike">
              <a:latin typeface="Arial"/>
            </a:endParaRPr>
          </a:p>
        </p:txBody>
      </p:sp>
      <p:sp>
        <p:nvSpPr>
          <p:cNvPr id="134" name="Footer Placeholder 4"/>
          <p:cNvSpPr/>
          <p:nvPr/>
        </p:nvSpPr>
        <p:spPr>
          <a:xfrm>
            <a:off x="6954120" y="4856760"/>
            <a:ext cx="1539360" cy="90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r">
              <a:lnSpc>
                <a:spcPct val="100000"/>
              </a:lnSpc>
              <a:buNone/>
            </a:pPr>
            <a:r>
              <a:rPr b="0" lang="en-US" sz="600" spc="-1" strike="noStrike">
                <a:solidFill>
                  <a:srgbClr val="a6a6a6"/>
                </a:solidFill>
                <a:latin typeface="Roboto"/>
                <a:ea typeface="Roboto"/>
              </a:rPr>
              <a:t>© 2023 Cloudera, Inc. All rights reserved.</a:t>
            </a:r>
            <a:endParaRPr b="0" lang="en-US" sz="600" spc="-1" strike="noStrike">
              <a:latin typeface="Arial"/>
            </a:endParaRPr>
          </a:p>
        </p:txBody>
      </p:sp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d3c4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Picture 11" descr=""/>
          <p:cNvPicPr/>
          <p:nvPr/>
        </p:nvPicPr>
        <p:blipFill>
          <a:blip r:embed="rId2"/>
          <a:stretch/>
        </p:blipFill>
        <p:spPr>
          <a:xfrm>
            <a:off x="0" y="4640760"/>
            <a:ext cx="6905520" cy="501120"/>
          </a:xfrm>
          <a:prstGeom prst="rect">
            <a:avLst/>
          </a:prstGeom>
          <a:ln w="0">
            <a:noFill/>
          </a:ln>
        </p:spPr>
      </p:pic>
      <p:sp>
        <p:nvSpPr>
          <p:cNvPr id="174" name="Graphic 233"/>
          <p:cNvSpPr/>
          <p:nvPr/>
        </p:nvSpPr>
        <p:spPr>
          <a:xfrm>
            <a:off x="411480" y="4852440"/>
            <a:ext cx="748800" cy="89640"/>
          </a:xfrm>
          <a:custGeom>
            <a:avLst/>
            <a:gdLst/>
            <a:ahLst/>
            <a:rect l="l" t="t" r="r" b="b"/>
            <a:pathLst>
              <a:path w="9144000" h="1113864">
                <a:moveTo>
                  <a:pt x="5789292" y="24288"/>
                </a:moveTo>
                <a:lnTo>
                  <a:pt x="6718852" y="24288"/>
                </a:lnTo>
                <a:lnTo>
                  <a:pt x="6718852" y="244431"/>
                </a:lnTo>
                <a:lnTo>
                  <a:pt x="5942904" y="244431"/>
                </a:lnTo>
                <a:cubicBezTo>
                  <a:pt x="5906241" y="160891"/>
                  <a:pt x="5853800" y="87253"/>
                  <a:pt x="5789292" y="24288"/>
                </a:cubicBezTo>
                <a:close/>
                <a:moveTo>
                  <a:pt x="6592622" y="662440"/>
                </a:moveTo>
                <a:lnTo>
                  <a:pt x="6592622" y="444463"/>
                </a:lnTo>
                <a:lnTo>
                  <a:pt x="5997511" y="444463"/>
                </a:lnTo>
                <a:cubicBezTo>
                  <a:pt x="6002616" y="481746"/>
                  <a:pt x="6006174" y="519803"/>
                  <a:pt x="6006174" y="559407"/>
                </a:cubicBezTo>
                <a:cubicBezTo>
                  <a:pt x="6006027" y="593854"/>
                  <a:pt x="6003806" y="628260"/>
                  <a:pt x="5999522" y="662440"/>
                </a:cubicBezTo>
                <a:close/>
                <a:moveTo>
                  <a:pt x="5801049" y="1089576"/>
                </a:moveTo>
                <a:lnTo>
                  <a:pt x="6723803" y="1089576"/>
                </a:lnTo>
                <a:lnTo>
                  <a:pt x="6723803" y="869433"/>
                </a:lnTo>
                <a:lnTo>
                  <a:pt x="5946926" y="869433"/>
                </a:lnTo>
                <a:cubicBezTo>
                  <a:pt x="5912876" y="951495"/>
                  <a:pt x="5863350" y="1026236"/>
                  <a:pt x="5801049" y="1089576"/>
                </a:cubicBezTo>
                <a:close/>
                <a:moveTo>
                  <a:pt x="3168146" y="558634"/>
                </a:moveTo>
                <a:cubicBezTo>
                  <a:pt x="3168146" y="869897"/>
                  <a:pt x="2932237" y="1113864"/>
                  <a:pt x="2605522" y="1113864"/>
                </a:cubicBezTo>
                <a:cubicBezTo>
                  <a:pt x="2278807" y="1113864"/>
                  <a:pt x="2043052" y="869897"/>
                  <a:pt x="2043052" y="558634"/>
                </a:cubicBezTo>
                <a:cubicBezTo>
                  <a:pt x="2043052" y="247371"/>
                  <a:pt x="2278807" y="0"/>
                  <a:pt x="2605522" y="0"/>
                </a:cubicBezTo>
                <a:cubicBezTo>
                  <a:pt x="2932237" y="0"/>
                  <a:pt x="3168146" y="245360"/>
                  <a:pt x="3168146" y="558634"/>
                </a:cubicBezTo>
                <a:close/>
                <a:moveTo>
                  <a:pt x="2912127" y="558634"/>
                </a:moveTo>
                <a:cubicBezTo>
                  <a:pt x="2912127" y="364326"/>
                  <a:pt x="2784813" y="223392"/>
                  <a:pt x="2605522" y="223392"/>
                </a:cubicBezTo>
                <a:cubicBezTo>
                  <a:pt x="2426231" y="223392"/>
                  <a:pt x="2299072" y="364326"/>
                  <a:pt x="2299072" y="558634"/>
                </a:cubicBezTo>
                <a:cubicBezTo>
                  <a:pt x="2299072" y="752941"/>
                  <a:pt x="2426231" y="890472"/>
                  <a:pt x="2605522" y="890472"/>
                </a:cubicBezTo>
                <a:cubicBezTo>
                  <a:pt x="2784813" y="890472"/>
                  <a:pt x="2912127" y="750930"/>
                  <a:pt x="2912127" y="558634"/>
                </a:cubicBezTo>
                <a:close/>
                <a:moveTo>
                  <a:pt x="5688896" y="556932"/>
                </a:moveTo>
                <a:cubicBezTo>
                  <a:pt x="5688896" y="875466"/>
                  <a:pt x="5453915" y="1089576"/>
                  <a:pt x="5104305" y="1089576"/>
                </a:cubicBezTo>
                <a:lnTo>
                  <a:pt x="4677502" y="1089576"/>
                </a:lnTo>
                <a:lnTo>
                  <a:pt x="4677502" y="24288"/>
                </a:lnTo>
                <a:lnTo>
                  <a:pt x="5094095" y="24288"/>
                </a:lnTo>
                <a:cubicBezTo>
                  <a:pt x="5443550" y="24288"/>
                  <a:pt x="5688896" y="238398"/>
                  <a:pt x="5688896" y="556932"/>
                </a:cubicBezTo>
                <a:close/>
                <a:moveTo>
                  <a:pt x="5432876" y="556932"/>
                </a:moveTo>
                <a:cubicBezTo>
                  <a:pt x="5432876" y="364636"/>
                  <a:pt x="5293806" y="237315"/>
                  <a:pt x="5086979" y="237315"/>
                </a:cubicBezTo>
                <a:lnTo>
                  <a:pt x="4924240" y="237315"/>
                </a:lnTo>
                <a:lnTo>
                  <a:pt x="4924240" y="876704"/>
                </a:lnTo>
                <a:lnTo>
                  <a:pt x="5086979" y="876704"/>
                </a:lnTo>
                <a:cubicBezTo>
                  <a:pt x="5293806" y="876704"/>
                  <a:pt x="5432876" y="749228"/>
                  <a:pt x="5432876" y="556932"/>
                </a:cubicBezTo>
                <a:close/>
                <a:moveTo>
                  <a:pt x="570359" y="888925"/>
                </a:moveTo>
                <a:cubicBezTo>
                  <a:pt x="388129" y="888925"/>
                  <a:pt x="256020" y="745051"/>
                  <a:pt x="256020" y="556777"/>
                </a:cubicBezTo>
                <a:cubicBezTo>
                  <a:pt x="256020" y="368503"/>
                  <a:pt x="388129" y="225093"/>
                  <a:pt x="570359" y="225093"/>
                </a:cubicBezTo>
                <a:cubicBezTo>
                  <a:pt x="657916" y="225093"/>
                  <a:pt x="730468" y="256343"/>
                  <a:pt x="793738" y="316214"/>
                </a:cubicBezTo>
                <a:lnTo>
                  <a:pt x="952764" y="157179"/>
                </a:lnTo>
                <a:cubicBezTo>
                  <a:pt x="856544" y="58168"/>
                  <a:pt x="722579" y="0"/>
                  <a:pt x="567729" y="0"/>
                </a:cubicBezTo>
                <a:cubicBezTo>
                  <a:pt x="247047" y="0"/>
                  <a:pt x="0" y="244586"/>
                  <a:pt x="0" y="556932"/>
                </a:cubicBezTo>
                <a:cubicBezTo>
                  <a:pt x="0" y="869278"/>
                  <a:pt x="247047" y="1113864"/>
                  <a:pt x="567729" y="1113864"/>
                </a:cubicBezTo>
                <a:cubicBezTo>
                  <a:pt x="729540" y="1113864"/>
                  <a:pt x="871395" y="1048425"/>
                  <a:pt x="968079" y="938585"/>
                </a:cubicBezTo>
                <a:lnTo>
                  <a:pt x="809826" y="780324"/>
                </a:lnTo>
                <a:cubicBezTo>
                  <a:pt x="746092" y="850868"/>
                  <a:pt x="669828" y="888925"/>
                  <a:pt x="570359" y="888925"/>
                </a:cubicBezTo>
                <a:close/>
                <a:moveTo>
                  <a:pt x="1453047" y="24288"/>
                </a:moveTo>
                <a:lnTo>
                  <a:pt x="1206309" y="24288"/>
                </a:lnTo>
                <a:lnTo>
                  <a:pt x="1206309" y="1089576"/>
                </a:lnTo>
                <a:lnTo>
                  <a:pt x="1952711" y="1089576"/>
                </a:lnTo>
                <a:lnTo>
                  <a:pt x="1952711" y="872836"/>
                </a:lnTo>
                <a:lnTo>
                  <a:pt x="1453047" y="872836"/>
                </a:lnTo>
                <a:close/>
                <a:moveTo>
                  <a:pt x="7656766" y="731128"/>
                </a:moveTo>
                <a:lnTo>
                  <a:pt x="7960741" y="1089576"/>
                </a:lnTo>
                <a:lnTo>
                  <a:pt x="7673473" y="1089576"/>
                </a:lnTo>
                <a:lnTo>
                  <a:pt x="7390382" y="753251"/>
                </a:lnTo>
                <a:lnTo>
                  <a:pt x="7254560" y="753251"/>
                </a:lnTo>
                <a:lnTo>
                  <a:pt x="7254560" y="1089576"/>
                </a:lnTo>
                <a:lnTo>
                  <a:pt x="7012772" y="1089576"/>
                </a:lnTo>
                <a:lnTo>
                  <a:pt x="7012772" y="24288"/>
                </a:lnTo>
                <a:lnTo>
                  <a:pt x="7503927" y="24288"/>
                </a:lnTo>
                <a:cubicBezTo>
                  <a:pt x="7640987" y="24288"/>
                  <a:pt x="7741539" y="57704"/>
                  <a:pt x="7813626" y="119276"/>
                </a:cubicBezTo>
                <a:cubicBezTo>
                  <a:pt x="7885714" y="180848"/>
                  <a:pt x="7927637" y="275681"/>
                  <a:pt x="7927637" y="388305"/>
                </a:cubicBezTo>
                <a:cubicBezTo>
                  <a:pt x="7927637" y="529550"/>
                  <a:pt x="7867615" y="676054"/>
                  <a:pt x="7656766" y="731128"/>
                </a:cubicBezTo>
                <a:close/>
                <a:moveTo>
                  <a:pt x="7681053" y="391709"/>
                </a:moveTo>
                <a:cubicBezTo>
                  <a:pt x="7681053" y="344679"/>
                  <a:pt x="7662180" y="300743"/>
                  <a:pt x="7633717" y="275527"/>
                </a:cubicBezTo>
                <a:cubicBezTo>
                  <a:pt x="7601385" y="247216"/>
                  <a:pt x="7554977" y="232364"/>
                  <a:pt x="7490469" y="232364"/>
                </a:cubicBezTo>
                <a:lnTo>
                  <a:pt x="7254560" y="232364"/>
                </a:lnTo>
                <a:lnTo>
                  <a:pt x="7254560" y="552291"/>
                </a:lnTo>
                <a:lnTo>
                  <a:pt x="7491088" y="552291"/>
                </a:lnTo>
                <a:cubicBezTo>
                  <a:pt x="7554513" y="552291"/>
                  <a:pt x="7599529" y="537904"/>
                  <a:pt x="7631396" y="510521"/>
                </a:cubicBezTo>
                <a:cubicBezTo>
                  <a:pt x="7663263" y="483139"/>
                  <a:pt x="7681053" y="440131"/>
                  <a:pt x="7681053" y="391709"/>
                </a:cubicBezTo>
                <a:close/>
                <a:moveTo>
                  <a:pt x="9144619" y="1089576"/>
                </a:moveTo>
                <a:lnTo>
                  <a:pt x="8894942" y="1089576"/>
                </a:lnTo>
                <a:lnTo>
                  <a:pt x="8808622" y="872063"/>
                </a:lnTo>
                <a:lnTo>
                  <a:pt x="8355212" y="872063"/>
                </a:lnTo>
                <a:lnTo>
                  <a:pt x="8268738" y="1089576"/>
                </a:lnTo>
                <a:lnTo>
                  <a:pt x="8019215" y="1089576"/>
                </a:lnTo>
                <a:lnTo>
                  <a:pt x="8468913" y="24288"/>
                </a:lnTo>
                <a:lnTo>
                  <a:pt x="8689971" y="24288"/>
                </a:lnTo>
                <a:close/>
                <a:moveTo>
                  <a:pt x="8730192" y="674507"/>
                </a:moveTo>
                <a:lnTo>
                  <a:pt x="8581840" y="301207"/>
                </a:lnTo>
                <a:lnTo>
                  <a:pt x="8433642" y="674507"/>
                </a:lnTo>
                <a:close/>
                <a:moveTo>
                  <a:pt x="4123231" y="619896"/>
                </a:moveTo>
                <a:cubicBezTo>
                  <a:pt x="4123231" y="788678"/>
                  <a:pt x="4026237" y="890472"/>
                  <a:pt x="3890106" y="890472"/>
                </a:cubicBezTo>
                <a:cubicBezTo>
                  <a:pt x="3753975" y="890472"/>
                  <a:pt x="3656827" y="788678"/>
                  <a:pt x="3656827" y="619896"/>
                </a:cubicBezTo>
                <a:lnTo>
                  <a:pt x="3656827" y="24288"/>
                </a:lnTo>
                <a:lnTo>
                  <a:pt x="3410243" y="24288"/>
                </a:lnTo>
                <a:lnTo>
                  <a:pt x="3410243" y="610459"/>
                </a:lnTo>
                <a:cubicBezTo>
                  <a:pt x="3410243" y="918938"/>
                  <a:pt x="3603921" y="1113864"/>
                  <a:pt x="3890106" y="1113864"/>
                </a:cubicBezTo>
                <a:cubicBezTo>
                  <a:pt x="4176291" y="1113864"/>
                  <a:pt x="4369969" y="918938"/>
                  <a:pt x="4369969" y="610459"/>
                </a:cubicBezTo>
                <a:lnTo>
                  <a:pt x="4369969" y="24288"/>
                </a:lnTo>
                <a:lnTo>
                  <a:pt x="4123231" y="24288"/>
                </a:lnTo>
                <a:close/>
              </a:path>
            </a:pathLst>
          </a:custGeom>
          <a:solidFill>
            <a:srgbClr val="f96702"/>
          </a:solidFill>
          <a:ln w="1547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5" name="Straight Connector 15"/>
          <p:cNvSpPr/>
          <p:nvPr/>
        </p:nvSpPr>
        <p:spPr>
          <a:xfrm>
            <a:off x="411480" y="411840"/>
            <a:ext cx="8321040" cy="360"/>
          </a:xfrm>
          <a:prstGeom prst="line">
            <a:avLst/>
          </a:prstGeom>
          <a:ln w="6350">
            <a:solidFill>
              <a:srgbClr val="bfbfbf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76" name="Slide Number Placeholder 5"/>
          <p:cNvSpPr/>
          <p:nvPr/>
        </p:nvSpPr>
        <p:spPr>
          <a:xfrm>
            <a:off x="8476920" y="4853160"/>
            <a:ext cx="253800" cy="102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r">
              <a:lnSpc>
                <a:spcPct val="100000"/>
              </a:lnSpc>
              <a:buNone/>
            </a:pPr>
            <a:fld id="{3A2E1C34-64A6-427E-AF04-4F6EADE22881}" type="slidenum">
              <a:rPr b="0" lang="en-US" sz="600" spc="-1" strike="noStrike">
                <a:solidFill>
                  <a:srgbClr val="a6a6a6"/>
                </a:solidFill>
                <a:latin typeface="Roboto"/>
                <a:ea typeface="Roboto"/>
              </a:rPr>
              <a:t>&lt;number&gt;</a:t>
            </a:fld>
            <a:endParaRPr b="0" lang="en-US" sz="600" spc="-1" strike="noStrike">
              <a:latin typeface="Arial"/>
            </a:endParaRPr>
          </a:p>
        </p:txBody>
      </p:sp>
      <p:sp>
        <p:nvSpPr>
          <p:cNvPr id="177" name="Footer Placeholder 4"/>
          <p:cNvSpPr/>
          <p:nvPr/>
        </p:nvSpPr>
        <p:spPr>
          <a:xfrm>
            <a:off x="6954120" y="4856760"/>
            <a:ext cx="1539360" cy="90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r">
              <a:lnSpc>
                <a:spcPct val="100000"/>
              </a:lnSpc>
              <a:buNone/>
            </a:pPr>
            <a:r>
              <a:rPr b="0" lang="en-US" sz="600" spc="-1" strike="noStrike">
                <a:solidFill>
                  <a:srgbClr val="a6a6a6"/>
                </a:solidFill>
                <a:latin typeface="Roboto"/>
                <a:ea typeface="Roboto"/>
              </a:rPr>
              <a:t>© 2023 Cloudera, Inc. All rights reserved.</a:t>
            </a:r>
            <a:endParaRPr b="0" lang="en-US" sz="600" spc="-1" strike="noStrike">
              <a:latin typeface="Arial"/>
            </a:endParaRPr>
          </a:p>
        </p:txBody>
      </p:sp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d3c4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11" descr=""/>
          <p:cNvPicPr/>
          <p:nvPr/>
        </p:nvPicPr>
        <p:blipFill>
          <a:blip r:embed="rId2"/>
          <a:stretch/>
        </p:blipFill>
        <p:spPr>
          <a:xfrm>
            <a:off x="0" y="4640760"/>
            <a:ext cx="6905520" cy="501120"/>
          </a:xfrm>
          <a:prstGeom prst="rect">
            <a:avLst/>
          </a:prstGeom>
          <a:ln w="0">
            <a:noFill/>
          </a:ln>
        </p:spPr>
      </p:pic>
      <p:sp>
        <p:nvSpPr>
          <p:cNvPr id="217" name="Graphic 233"/>
          <p:cNvSpPr/>
          <p:nvPr/>
        </p:nvSpPr>
        <p:spPr>
          <a:xfrm>
            <a:off x="411480" y="4852440"/>
            <a:ext cx="748800" cy="89640"/>
          </a:xfrm>
          <a:custGeom>
            <a:avLst/>
            <a:gdLst/>
            <a:ahLst/>
            <a:rect l="l" t="t" r="r" b="b"/>
            <a:pathLst>
              <a:path w="9144000" h="1113864">
                <a:moveTo>
                  <a:pt x="5789292" y="24288"/>
                </a:moveTo>
                <a:lnTo>
                  <a:pt x="6718852" y="24288"/>
                </a:lnTo>
                <a:lnTo>
                  <a:pt x="6718852" y="244431"/>
                </a:lnTo>
                <a:lnTo>
                  <a:pt x="5942904" y="244431"/>
                </a:lnTo>
                <a:cubicBezTo>
                  <a:pt x="5906241" y="160891"/>
                  <a:pt x="5853800" y="87253"/>
                  <a:pt x="5789292" y="24288"/>
                </a:cubicBezTo>
                <a:close/>
                <a:moveTo>
                  <a:pt x="6592622" y="662440"/>
                </a:moveTo>
                <a:lnTo>
                  <a:pt x="6592622" y="444463"/>
                </a:lnTo>
                <a:lnTo>
                  <a:pt x="5997511" y="444463"/>
                </a:lnTo>
                <a:cubicBezTo>
                  <a:pt x="6002616" y="481746"/>
                  <a:pt x="6006174" y="519803"/>
                  <a:pt x="6006174" y="559407"/>
                </a:cubicBezTo>
                <a:cubicBezTo>
                  <a:pt x="6006027" y="593854"/>
                  <a:pt x="6003806" y="628260"/>
                  <a:pt x="5999522" y="662440"/>
                </a:cubicBezTo>
                <a:close/>
                <a:moveTo>
                  <a:pt x="5801049" y="1089576"/>
                </a:moveTo>
                <a:lnTo>
                  <a:pt x="6723803" y="1089576"/>
                </a:lnTo>
                <a:lnTo>
                  <a:pt x="6723803" y="869433"/>
                </a:lnTo>
                <a:lnTo>
                  <a:pt x="5946926" y="869433"/>
                </a:lnTo>
                <a:cubicBezTo>
                  <a:pt x="5912876" y="951495"/>
                  <a:pt x="5863350" y="1026236"/>
                  <a:pt x="5801049" y="1089576"/>
                </a:cubicBezTo>
                <a:close/>
                <a:moveTo>
                  <a:pt x="3168146" y="558634"/>
                </a:moveTo>
                <a:cubicBezTo>
                  <a:pt x="3168146" y="869897"/>
                  <a:pt x="2932237" y="1113864"/>
                  <a:pt x="2605522" y="1113864"/>
                </a:cubicBezTo>
                <a:cubicBezTo>
                  <a:pt x="2278807" y="1113864"/>
                  <a:pt x="2043052" y="869897"/>
                  <a:pt x="2043052" y="558634"/>
                </a:cubicBezTo>
                <a:cubicBezTo>
                  <a:pt x="2043052" y="247371"/>
                  <a:pt x="2278807" y="0"/>
                  <a:pt x="2605522" y="0"/>
                </a:cubicBezTo>
                <a:cubicBezTo>
                  <a:pt x="2932237" y="0"/>
                  <a:pt x="3168146" y="245360"/>
                  <a:pt x="3168146" y="558634"/>
                </a:cubicBezTo>
                <a:close/>
                <a:moveTo>
                  <a:pt x="2912127" y="558634"/>
                </a:moveTo>
                <a:cubicBezTo>
                  <a:pt x="2912127" y="364326"/>
                  <a:pt x="2784813" y="223392"/>
                  <a:pt x="2605522" y="223392"/>
                </a:cubicBezTo>
                <a:cubicBezTo>
                  <a:pt x="2426231" y="223392"/>
                  <a:pt x="2299072" y="364326"/>
                  <a:pt x="2299072" y="558634"/>
                </a:cubicBezTo>
                <a:cubicBezTo>
                  <a:pt x="2299072" y="752941"/>
                  <a:pt x="2426231" y="890472"/>
                  <a:pt x="2605522" y="890472"/>
                </a:cubicBezTo>
                <a:cubicBezTo>
                  <a:pt x="2784813" y="890472"/>
                  <a:pt x="2912127" y="750930"/>
                  <a:pt x="2912127" y="558634"/>
                </a:cubicBezTo>
                <a:close/>
                <a:moveTo>
                  <a:pt x="5688896" y="556932"/>
                </a:moveTo>
                <a:cubicBezTo>
                  <a:pt x="5688896" y="875466"/>
                  <a:pt x="5453915" y="1089576"/>
                  <a:pt x="5104305" y="1089576"/>
                </a:cubicBezTo>
                <a:lnTo>
                  <a:pt x="4677502" y="1089576"/>
                </a:lnTo>
                <a:lnTo>
                  <a:pt x="4677502" y="24288"/>
                </a:lnTo>
                <a:lnTo>
                  <a:pt x="5094095" y="24288"/>
                </a:lnTo>
                <a:cubicBezTo>
                  <a:pt x="5443550" y="24288"/>
                  <a:pt x="5688896" y="238398"/>
                  <a:pt x="5688896" y="556932"/>
                </a:cubicBezTo>
                <a:close/>
                <a:moveTo>
                  <a:pt x="5432876" y="556932"/>
                </a:moveTo>
                <a:cubicBezTo>
                  <a:pt x="5432876" y="364636"/>
                  <a:pt x="5293806" y="237315"/>
                  <a:pt x="5086979" y="237315"/>
                </a:cubicBezTo>
                <a:lnTo>
                  <a:pt x="4924240" y="237315"/>
                </a:lnTo>
                <a:lnTo>
                  <a:pt x="4924240" y="876704"/>
                </a:lnTo>
                <a:lnTo>
                  <a:pt x="5086979" y="876704"/>
                </a:lnTo>
                <a:cubicBezTo>
                  <a:pt x="5293806" y="876704"/>
                  <a:pt x="5432876" y="749228"/>
                  <a:pt x="5432876" y="556932"/>
                </a:cubicBezTo>
                <a:close/>
                <a:moveTo>
                  <a:pt x="570359" y="888925"/>
                </a:moveTo>
                <a:cubicBezTo>
                  <a:pt x="388129" y="888925"/>
                  <a:pt x="256020" y="745051"/>
                  <a:pt x="256020" y="556777"/>
                </a:cubicBezTo>
                <a:cubicBezTo>
                  <a:pt x="256020" y="368503"/>
                  <a:pt x="388129" y="225093"/>
                  <a:pt x="570359" y="225093"/>
                </a:cubicBezTo>
                <a:cubicBezTo>
                  <a:pt x="657916" y="225093"/>
                  <a:pt x="730468" y="256343"/>
                  <a:pt x="793738" y="316214"/>
                </a:cubicBezTo>
                <a:lnTo>
                  <a:pt x="952764" y="157179"/>
                </a:lnTo>
                <a:cubicBezTo>
                  <a:pt x="856544" y="58168"/>
                  <a:pt x="722579" y="0"/>
                  <a:pt x="567729" y="0"/>
                </a:cubicBezTo>
                <a:cubicBezTo>
                  <a:pt x="247047" y="0"/>
                  <a:pt x="0" y="244586"/>
                  <a:pt x="0" y="556932"/>
                </a:cubicBezTo>
                <a:cubicBezTo>
                  <a:pt x="0" y="869278"/>
                  <a:pt x="247047" y="1113864"/>
                  <a:pt x="567729" y="1113864"/>
                </a:cubicBezTo>
                <a:cubicBezTo>
                  <a:pt x="729540" y="1113864"/>
                  <a:pt x="871395" y="1048425"/>
                  <a:pt x="968079" y="938585"/>
                </a:cubicBezTo>
                <a:lnTo>
                  <a:pt x="809826" y="780324"/>
                </a:lnTo>
                <a:cubicBezTo>
                  <a:pt x="746092" y="850868"/>
                  <a:pt x="669828" y="888925"/>
                  <a:pt x="570359" y="888925"/>
                </a:cubicBezTo>
                <a:close/>
                <a:moveTo>
                  <a:pt x="1453047" y="24288"/>
                </a:moveTo>
                <a:lnTo>
                  <a:pt x="1206309" y="24288"/>
                </a:lnTo>
                <a:lnTo>
                  <a:pt x="1206309" y="1089576"/>
                </a:lnTo>
                <a:lnTo>
                  <a:pt x="1952711" y="1089576"/>
                </a:lnTo>
                <a:lnTo>
                  <a:pt x="1952711" y="872836"/>
                </a:lnTo>
                <a:lnTo>
                  <a:pt x="1453047" y="872836"/>
                </a:lnTo>
                <a:close/>
                <a:moveTo>
                  <a:pt x="7656766" y="731128"/>
                </a:moveTo>
                <a:lnTo>
                  <a:pt x="7960741" y="1089576"/>
                </a:lnTo>
                <a:lnTo>
                  <a:pt x="7673473" y="1089576"/>
                </a:lnTo>
                <a:lnTo>
                  <a:pt x="7390382" y="753251"/>
                </a:lnTo>
                <a:lnTo>
                  <a:pt x="7254560" y="753251"/>
                </a:lnTo>
                <a:lnTo>
                  <a:pt x="7254560" y="1089576"/>
                </a:lnTo>
                <a:lnTo>
                  <a:pt x="7012772" y="1089576"/>
                </a:lnTo>
                <a:lnTo>
                  <a:pt x="7012772" y="24288"/>
                </a:lnTo>
                <a:lnTo>
                  <a:pt x="7503927" y="24288"/>
                </a:lnTo>
                <a:cubicBezTo>
                  <a:pt x="7640987" y="24288"/>
                  <a:pt x="7741539" y="57704"/>
                  <a:pt x="7813626" y="119276"/>
                </a:cubicBezTo>
                <a:cubicBezTo>
                  <a:pt x="7885714" y="180848"/>
                  <a:pt x="7927637" y="275681"/>
                  <a:pt x="7927637" y="388305"/>
                </a:cubicBezTo>
                <a:cubicBezTo>
                  <a:pt x="7927637" y="529550"/>
                  <a:pt x="7867615" y="676054"/>
                  <a:pt x="7656766" y="731128"/>
                </a:cubicBezTo>
                <a:close/>
                <a:moveTo>
                  <a:pt x="7681053" y="391709"/>
                </a:moveTo>
                <a:cubicBezTo>
                  <a:pt x="7681053" y="344679"/>
                  <a:pt x="7662180" y="300743"/>
                  <a:pt x="7633717" y="275527"/>
                </a:cubicBezTo>
                <a:cubicBezTo>
                  <a:pt x="7601385" y="247216"/>
                  <a:pt x="7554977" y="232364"/>
                  <a:pt x="7490469" y="232364"/>
                </a:cubicBezTo>
                <a:lnTo>
                  <a:pt x="7254560" y="232364"/>
                </a:lnTo>
                <a:lnTo>
                  <a:pt x="7254560" y="552291"/>
                </a:lnTo>
                <a:lnTo>
                  <a:pt x="7491088" y="552291"/>
                </a:lnTo>
                <a:cubicBezTo>
                  <a:pt x="7554513" y="552291"/>
                  <a:pt x="7599529" y="537904"/>
                  <a:pt x="7631396" y="510521"/>
                </a:cubicBezTo>
                <a:cubicBezTo>
                  <a:pt x="7663263" y="483139"/>
                  <a:pt x="7681053" y="440131"/>
                  <a:pt x="7681053" y="391709"/>
                </a:cubicBezTo>
                <a:close/>
                <a:moveTo>
                  <a:pt x="9144619" y="1089576"/>
                </a:moveTo>
                <a:lnTo>
                  <a:pt x="8894942" y="1089576"/>
                </a:lnTo>
                <a:lnTo>
                  <a:pt x="8808622" y="872063"/>
                </a:lnTo>
                <a:lnTo>
                  <a:pt x="8355212" y="872063"/>
                </a:lnTo>
                <a:lnTo>
                  <a:pt x="8268738" y="1089576"/>
                </a:lnTo>
                <a:lnTo>
                  <a:pt x="8019215" y="1089576"/>
                </a:lnTo>
                <a:lnTo>
                  <a:pt x="8468913" y="24288"/>
                </a:lnTo>
                <a:lnTo>
                  <a:pt x="8689971" y="24288"/>
                </a:lnTo>
                <a:close/>
                <a:moveTo>
                  <a:pt x="8730192" y="674507"/>
                </a:moveTo>
                <a:lnTo>
                  <a:pt x="8581840" y="301207"/>
                </a:lnTo>
                <a:lnTo>
                  <a:pt x="8433642" y="674507"/>
                </a:lnTo>
                <a:close/>
                <a:moveTo>
                  <a:pt x="4123231" y="619896"/>
                </a:moveTo>
                <a:cubicBezTo>
                  <a:pt x="4123231" y="788678"/>
                  <a:pt x="4026237" y="890472"/>
                  <a:pt x="3890106" y="890472"/>
                </a:cubicBezTo>
                <a:cubicBezTo>
                  <a:pt x="3753975" y="890472"/>
                  <a:pt x="3656827" y="788678"/>
                  <a:pt x="3656827" y="619896"/>
                </a:cubicBezTo>
                <a:lnTo>
                  <a:pt x="3656827" y="24288"/>
                </a:lnTo>
                <a:lnTo>
                  <a:pt x="3410243" y="24288"/>
                </a:lnTo>
                <a:lnTo>
                  <a:pt x="3410243" y="610459"/>
                </a:lnTo>
                <a:cubicBezTo>
                  <a:pt x="3410243" y="918938"/>
                  <a:pt x="3603921" y="1113864"/>
                  <a:pt x="3890106" y="1113864"/>
                </a:cubicBezTo>
                <a:cubicBezTo>
                  <a:pt x="4176291" y="1113864"/>
                  <a:pt x="4369969" y="918938"/>
                  <a:pt x="4369969" y="610459"/>
                </a:cubicBezTo>
                <a:lnTo>
                  <a:pt x="4369969" y="24288"/>
                </a:lnTo>
                <a:lnTo>
                  <a:pt x="4123231" y="24288"/>
                </a:lnTo>
                <a:close/>
              </a:path>
            </a:pathLst>
          </a:custGeom>
          <a:solidFill>
            <a:srgbClr val="f96702"/>
          </a:solidFill>
          <a:ln w="1547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8" name="Straight Connector 15"/>
          <p:cNvSpPr/>
          <p:nvPr/>
        </p:nvSpPr>
        <p:spPr>
          <a:xfrm>
            <a:off x="411480" y="411840"/>
            <a:ext cx="8321040" cy="360"/>
          </a:xfrm>
          <a:prstGeom prst="line">
            <a:avLst/>
          </a:prstGeom>
          <a:ln w="6350">
            <a:solidFill>
              <a:srgbClr val="bfbfbf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19" name="Slide Number Placeholder 5"/>
          <p:cNvSpPr/>
          <p:nvPr/>
        </p:nvSpPr>
        <p:spPr>
          <a:xfrm>
            <a:off x="8476920" y="4853160"/>
            <a:ext cx="253800" cy="102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r">
              <a:lnSpc>
                <a:spcPct val="100000"/>
              </a:lnSpc>
              <a:buNone/>
            </a:pPr>
            <a:fld id="{19EA0AB2-1B98-474F-8067-67B2002E4E2F}" type="slidenum">
              <a:rPr b="0" lang="en-US" sz="600" spc="-1" strike="noStrike">
                <a:solidFill>
                  <a:srgbClr val="a6a6a6"/>
                </a:solidFill>
                <a:latin typeface="Roboto"/>
                <a:ea typeface="Roboto"/>
              </a:rPr>
              <a:t>&lt;number&gt;</a:t>
            </a:fld>
            <a:endParaRPr b="0" lang="en-US" sz="600" spc="-1" strike="noStrike">
              <a:latin typeface="Arial"/>
            </a:endParaRPr>
          </a:p>
        </p:txBody>
      </p:sp>
      <p:sp>
        <p:nvSpPr>
          <p:cNvPr id="220" name="Footer Placeholder 4"/>
          <p:cNvSpPr/>
          <p:nvPr/>
        </p:nvSpPr>
        <p:spPr>
          <a:xfrm>
            <a:off x="6954120" y="4856760"/>
            <a:ext cx="1539360" cy="90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spAutoFit/>
          </a:bodyPr>
          <a:p>
            <a:pPr algn="r">
              <a:lnSpc>
                <a:spcPct val="100000"/>
              </a:lnSpc>
              <a:buNone/>
            </a:pPr>
            <a:r>
              <a:rPr b="0" lang="en-US" sz="600" spc="-1" strike="noStrike">
                <a:solidFill>
                  <a:srgbClr val="a6a6a6"/>
                </a:solidFill>
                <a:latin typeface="Roboto"/>
                <a:ea typeface="Roboto"/>
              </a:rPr>
              <a:t>© 2023 Cloudera, Inc. All rights reserved.</a:t>
            </a:r>
            <a:endParaRPr b="0" lang="en-US" sz="600" spc="-1" strike="noStrike">
              <a:latin typeface="Arial"/>
            </a:endParaRPr>
          </a:p>
        </p:txBody>
      </p:sp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2d3c4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arallelogram 3"/>
          <p:cNvSpPr/>
          <p:nvPr/>
        </p:nvSpPr>
        <p:spPr>
          <a:xfrm>
            <a:off x="3949920" y="2100240"/>
            <a:ext cx="4395240" cy="3041280"/>
          </a:xfrm>
          <a:prstGeom prst="parallelogram">
            <a:avLst>
              <a:gd name="adj" fmla="val 100155"/>
            </a:avLst>
          </a:prstGeom>
          <a:solidFill>
            <a:schemeClr val="tx1">
              <a:lumMod val="50000"/>
            </a:schemeClr>
          </a:solidFill>
          <a:ln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60" name="Parallelogram 5"/>
          <p:cNvSpPr/>
          <p:nvPr/>
        </p:nvSpPr>
        <p:spPr>
          <a:xfrm>
            <a:off x="2518920" y="0"/>
            <a:ext cx="6581880" cy="5141880"/>
          </a:xfrm>
          <a:prstGeom prst="parallelogram">
            <a:avLst>
              <a:gd name="adj" fmla="val 100155"/>
            </a:avLst>
          </a:prstGeom>
          <a:solidFill>
            <a:schemeClr val="tx1">
              <a:lumMod val="50000"/>
              <a:alpha val="39000"/>
            </a:schemeClr>
          </a:solidFill>
          <a:ln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61" name="Freeform 6"/>
          <p:cNvSpPr/>
          <p:nvPr/>
        </p:nvSpPr>
        <p:spPr>
          <a:xfrm>
            <a:off x="5295240" y="1300680"/>
            <a:ext cx="3846960" cy="3841200"/>
          </a:xfrm>
          <a:custGeom>
            <a:avLst/>
            <a:gdLst/>
            <a:ahLst/>
            <a:rect l="l" t="t" r="r" b="b"/>
            <a:pathLst>
              <a:path w="3848855" h="3842899">
                <a:moveTo>
                  <a:pt x="3848855" y="0"/>
                </a:moveTo>
                <a:lnTo>
                  <a:pt x="3848855" y="1415399"/>
                </a:lnTo>
                <a:lnTo>
                  <a:pt x="1417593" y="3842899"/>
                </a:lnTo>
                <a:lnTo>
                  <a:pt x="0" y="3842899"/>
                </a:lnTo>
                <a:lnTo>
                  <a:pt x="3848855" y="0"/>
                </a:lnTo>
                <a:close/>
              </a:path>
            </a:pathLst>
          </a:custGeom>
          <a:solidFill>
            <a:schemeClr val="tx1">
              <a:lumMod val="50000"/>
              <a:alpha val="38000"/>
            </a:schemeClr>
          </a:solidFill>
          <a:ln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62" name="Freeform 7"/>
          <p:cNvSpPr/>
          <p:nvPr/>
        </p:nvSpPr>
        <p:spPr>
          <a:xfrm>
            <a:off x="7997040" y="3998160"/>
            <a:ext cx="1145160" cy="1143360"/>
          </a:xfrm>
          <a:custGeom>
            <a:avLst/>
            <a:gdLst/>
            <a:ahLst/>
            <a:rect l="l" t="t" r="r" b="b"/>
            <a:pathLst>
              <a:path w="1147081" h="1145306">
                <a:moveTo>
                  <a:pt x="1147081" y="0"/>
                </a:moveTo>
                <a:lnTo>
                  <a:pt x="1147081" y="1145306"/>
                </a:lnTo>
                <a:lnTo>
                  <a:pt x="0" y="1145306"/>
                </a:lnTo>
                <a:lnTo>
                  <a:pt x="1147081" y="0"/>
                </a:lnTo>
                <a:close/>
              </a:path>
            </a:pathLst>
          </a:custGeom>
          <a:solidFill>
            <a:schemeClr val="tx1">
              <a:lumMod val="50000"/>
              <a:alpha val="38000"/>
            </a:schemeClr>
          </a:solidFill>
          <a:ln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63" name="Freeform 8"/>
          <p:cNvSpPr/>
          <p:nvPr/>
        </p:nvSpPr>
        <p:spPr>
          <a:xfrm>
            <a:off x="6702480" y="2705760"/>
            <a:ext cx="2439720" cy="2435760"/>
          </a:xfrm>
          <a:custGeom>
            <a:avLst/>
            <a:gdLst/>
            <a:ahLst/>
            <a:rect l="l" t="t" r="r" b="b"/>
            <a:pathLst>
              <a:path w="2441455" h="2437676">
                <a:moveTo>
                  <a:pt x="2441455" y="0"/>
                </a:moveTo>
                <a:lnTo>
                  <a:pt x="2441455" y="1299150"/>
                </a:lnTo>
                <a:lnTo>
                  <a:pt x="1301164" y="2437676"/>
                </a:lnTo>
                <a:lnTo>
                  <a:pt x="0" y="2437676"/>
                </a:lnTo>
                <a:lnTo>
                  <a:pt x="2441455" y="0"/>
                </a:lnTo>
                <a:close/>
              </a:path>
            </a:pathLst>
          </a:custGeom>
          <a:solidFill>
            <a:schemeClr val="tx1">
              <a:lumMod val="50000"/>
            </a:schemeClr>
          </a:solidFill>
          <a:ln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6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49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49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4.gif"/><Relationship Id="rId2" Type="http://schemas.openxmlformats.org/officeDocument/2006/relationships/slideLayout" Target="../slideLayouts/slideLayout49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6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61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6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18.gif"/><Relationship Id="rId2" Type="http://schemas.openxmlformats.org/officeDocument/2006/relationships/slideLayout" Target="../slideLayouts/slideLayout61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25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61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6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2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37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/>
          </p:cNvSpPr>
          <p:nvPr>
            <p:ph type="title"/>
          </p:nvPr>
        </p:nvSpPr>
        <p:spPr>
          <a:xfrm>
            <a:off x="594720" y="2194560"/>
            <a:ext cx="5347440" cy="1034280"/>
          </a:xfrm>
          <a:prstGeom prst="rect">
            <a:avLst/>
          </a:prstGeom>
          <a:noFill/>
          <a:ln w="0">
            <a:noFill/>
          </a:ln>
        </p:spPr>
        <p:txBody>
          <a:bodyPr lIns="0" rIns="90000" tIns="45000" bIns="45000" anchor="b">
            <a:noAutofit/>
          </a:bodyPr>
          <a:p>
            <a:pPr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3400" spc="26" strike="noStrike" cap="all">
                <a:solidFill>
                  <a:srgbClr val="ffffff"/>
                </a:solidFill>
                <a:latin typeface="Lato"/>
              </a:rPr>
              <a:t>How to participate and contribute to an Apache project as a non-developer, Apache Solr edition</a:t>
            </a:r>
            <a:endParaRPr b="0" lang="en-US" sz="3400" spc="-1" strike="noStrike">
              <a:latin typeface="Arial"/>
            </a:endParaRPr>
          </a:p>
        </p:txBody>
      </p:sp>
      <p:sp>
        <p:nvSpPr>
          <p:cNvPr id="303" name="PlaceHolder 2"/>
          <p:cNvSpPr>
            <a:spLocks noGrp="1"/>
          </p:cNvSpPr>
          <p:nvPr>
            <p:ph/>
          </p:nvPr>
        </p:nvSpPr>
        <p:spPr>
          <a:xfrm>
            <a:off x="594720" y="3815640"/>
            <a:ext cx="6033240" cy="297720"/>
          </a:xfrm>
          <a:prstGeom prst="rect">
            <a:avLst/>
          </a:prstGeom>
          <a:noFill/>
          <a:ln w="0">
            <a:noFill/>
          </a:ln>
        </p:spPr>
        <p:txBody>
          <a:bodyPr lIns="0" rIns="90000" tIns="23040" bIns="45000" anchor="t">
            <a:noAutofit/>
          </a:bodyPr>
          <a:p>
            <a:pPr>
              <a:lnSpc>
                <a:spcPct val="100000"/>
              </a:lnSpc>
              <a:spcBef>
                <a:spcPts val="451"/>
              </a:spcBef>
              <a:buNone/>
              <a:tabLst>
                <a:tab algn="l" pos="0"/>
              </a:tabLst>
            </a:pPr>
            <a:r>
              <a:rPr b="0" lang="en-US" sz="1800" spc="-1" strike="noStrike">
                <a:solidFill>
                  <a:srgbClr val="bfbfbf"/>
                </a:solidFill>
                <a:latin typeface="Lato"/>
                <a:ea typeface="Roboto"/>
              </a:rPr>
              <a:t>Alejandro Arrieta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51"/>
              </a:spcBef>
              <a:buNone/>
              <a:tabLst>
                <a:tab algn="l" pos="0"/>
              </a:tabLst>
            </a:pPr>
            <a:r>
              <a:rPr b="0" lang="en-US" sz="1800" spc="-1" strike="noStrike">
                <a:solidFill>
                  <a:srgbClr val="bfbfbf"/>
                </a:solidFill>
                <a:latin typeface="Lato"/>
                <a:ea typeface="Roboto"/>
              </a:rPr>
              <a:t>Sr Staff Customer Operations Engineer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51"/>
              </a:spcBef>
              <a:buNone/>
              <a:tabLst>
                <a:tab algn="l" pos="0"/>
              </a:tabLst>
            </a:pPr>
            <a:r>
              <a:rPr b="0" lang="en-US" sz="1800" spc="-1" strike="noStrike">
                <a:solidFill>
                  <a:srgbClr val="bfbfbf"/>
                </a:solidFill>
                <a:latin typeface="Lato"/>
                <a:ea typeface="Roboto"/>
              </a:rPr>
              <a:t>October 2023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304" name="" descr=""/>
          <p:cNvPicPr/>
          <p:nvPr/>
        </p:nvPicPr>
        <p:blipFill>
          <a:blip r:embed="rId1"/>
          <a:stretch/>
        </p:blipFill>
        <p:spPr>
          <a:xfrm>
            <a:off x="6145200" y="3212280"/>
            <a:ext cx="2622600" cy="1586880"/>
          </a:xfrm>
          <a:prstGeom prst="rect">
            <a:avLst/>
          </a:prstGeom>
          <a:ln w="0">
            <a:noFill/>
          </a:ln>
        </p:spPr>
      </p:pic>
      <p:pic>
        <p:nvPicPr>
          <p:cNvPr id="305" name="" descr=""/>
          <p:cNvPicPr/>
          <p:nvPr/>
        </p:nvPicPr>
        <p:blipFill>
          <a:blip r:embed="rId2"/>
          <a:stretch/>
        </p:blipFill>
        <p:spPr>
          <a:xfrm>
            <a:off x="6172200" y="1671840"/>
            <a:ext cx="2571840" cy="1298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laceHolder 1"/>
          <p:cNvSpPr>
            <a:spLocks noGrp="1"/>
          </p:cNvSpPr>
          <p:nvPr>
            <p:ph/>
          </p:nvPr>
        </p:nvSpPr>
        <p:spPr>
          <a:xfrm>
            <a:off x="419040" y="1371600"/>
            <a:ext cx="8304120" cy="3156480"/>
          </a:xfrm>
          <a:prstGeom prst="rect">
            <a:avLst/>
          </a:prstGeom>
          <a:noFill/>
          <a:ln w="0">
            <a:noFill/>
          </a:ln>
        </p:spPr>
        <p:txBody>
          <a:bodyPr lIns="0" rIns="0" tIns="23040" bIns="45000" anchor="t">
            <a:noAutofit/>
          </a:bodyPr>
          <a:p>
            <a:pPr marL="216000" indent="-216000">
              <a:lnSpc>
                <a:spcPct val="100000"/>
              </a:lnSpc>
              <a:spcBef>
                <a:spcPts val="451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Five plus years working with Solr and other Apache projects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451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Pandemic restrictions lifted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451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Apache Con 2022 with Search track including Solr talks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51"/>
              </a:spcBef>
              <a:buNone/>
            </a:pP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451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OK, lets check the Apache Way and Community over Code in person.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51"/>
              </a:spcBef>
              <a:buNone/>
            </a:pP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451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Waifu approves plan!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34" name="PlaceHolder 2"/>
          <p:cNvSpPr>
            <a:spLocks noGrp="1"/>
          </p:cNvSpPr>
          <p:nvPr>
            <p:ph type="title"/>
          </p:nvPr>
        </p:nvSpPr>
        <p:spPr>
          <a:xfrm>
            <a:off x="419040" y="457200"/>
            <a:ext cx="8304120" cy="41580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latin typeface="Arial"/>
              </a:rPr>
              <a:t>Should I get involved? Trip to Apache Con 2022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35" name="PlaceHolder 3"/>
          <p:cNvSpPr>
            <a:spLocks noGrp="1"/>
          </p:cNvSpPr>
          <p:nvPr>
            <p:ph/>
          </p:nvPr>
        </p:nvSpPr>
        <p:spPr>
          <a:xfrm>
            <a:off x="419040" y="822960"/>
            <a:ext cx="8304120" cy="306000"/>
          </a:xfrm>
          <a:prstGeom prst="rect">
            <a:avLst/>
          </a:prstGeom>
          <a:noFill/>
          <a:ln w="0">
            <a:noFill/>
          </a:ln>
        </p:spPr>
        <p:txBody>
          <a:bodyPr lIns="0" rIns="0" tIns="23040" bIns="45000" anchor="t">
            <a:noAutofit/>
          </a:bodyPr>
          <a:p>
            <a:pPr>
              <a:lnSpc>
                <a:spcPct val="100000"/>
              </a:lnSpc>
              <a:spcBef>
                <a:spcPts val="451"/>
              </a:spcBef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rgbClr val="00a3af"/>
                </a:solidFill>
                <a:latin typeface="Roboto"/>
                <a:ea typeface="Roboto"/>
              </a:rPr>
              <a:t> </a:t>
            </a:r>
            <a:endParaRPr b="0" lang="en-US" sz="16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PlaceHolder 1"/>
          <p:cNvSpPr>
            <a:spLocks noGrp="1"/>
          </p:cNvSpPr>
          <p:nvPr>
            <p:ph/>
          </p:nvPr>
        </p:nvSpPr>
        <p:spPr>
          <a:xfrm>
            <a:off x="419040" y="1371600"/>
            <a:ext cx="8304120" cy="3156480"/>
          </a:xfrm>
          <a:prstGeom prst="rect">
            <a:avLst/>
          </a:prstGeom>
          <a:noFill/>
          <a:ln w="0">
            <a:noFill/>
          </a:ln>
        </p:spPr>
        <p:txBody>
          <a:bodyPr lIns="0" rIns="0" tIns="23040" bIns="45000" anchor="t">
            <a:noAutofit/>
          </a:bodyPr>
          <a:p>
            <a:pPr marL="230040" indent="-230040">
              <a:lnSpc>
                <a:spcPct val="100000"/>
              </a:lnSpc>
              <a:spcBef>
                <a:spcPts val="451"/>
              </a:spcBef>
              <a:buClr>
                <a:srgbClr val="ffffff"/>
              </a:buClr>
              <a:buSzPct val="80000"/>
              <a:buFont typeface="Lato"/>
              <a:buAutoNum type="arabicPeriod"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 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37" name="PlaceHolder 2"/>
          <p:cNvSpPr>
            <a:spLocks noGrp="1"/>
          </p:cNvSpPr>
          <p:nvPr>
            <p:ph type="title"/>
          </p:nvPr>
        </p:nvSpPr>
        <p:spPr>
          <a:xfrm>
            <a:off x="419040" y="457200"/>
            <a:ext cx="8304120" cy="41580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latin typeface="Arial"/>
              </a:rPr>
              <a:t>Should I get involved? Trip to Apache Con 2022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38" name="PlaceHolder 3"/>
          <p:cNvSpPr>
            <a:spLocks noGrp="1"/>
          </p:cNvSpPr>
          <p:nvPr>
            <p:ph/>
          </p:nvPr>
        </p:nvSpPr>
        <p:spPr>
          <a:xfrm>
            <a:off x="419040" y="822960"/>
            <a:ext cx="8304120" cy="306000"/>
          </a:xfrm>
          <a:prstGeom prst="rect">
            <a:avLst/>
          </a:prstGeom>
          <a:noFill/>
          <a:ln w="0">
            <a:noFill/>
          </a:ln>
        </p:spPr>
        <p:txBody>
          <a:bodyPr lIns="0" rIns="0" tIns="23040" bIns="45000" anchor="t">
            <a:noAutofit/>
          </a:bodyPr>
          <a:p>
            <a:pPr>
              <a:lnSpc>
                <a:spcPct val="100000"/>
              </a:lnSpc>
              <a:spcBef>
                <a:spcPts val="451"/>
              </a:spcBef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rgbClr val="00a3af"/>
                </a:solidFill>
                <a:latin typeface="Roboto"/>
                <a:ea typeface="Roboto"/>
              </a:rPr>
              <a:t> 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339" name="" descr=""/>
          <p:cNvPicPr/>
          <p:nvPr/>
        </p:nvPicPr>
        <p:blipFill>
          <a:blip r:embed="rId1"/>
          <a:stretch/>
        </p:blipFill>
        <p:spPr>
          <a:xfrm>
            <a:off x="419040" y="1371600"/>
            <a:ext cx="3721680" cy="2870280"/>
          </a:xfrm>
          <a:prstGeom prst="rect">
            <a:avLst/>
          </a:prstGeom>
          <a:ln w="0">
            <a:noFill/>
          </a:ln>
        </p:spPr>
      </p:pic>
      <p:pic>
        <p:nvPicPr>
          <p:cNvPr id="340" name="" descr=""/>
          <p:cNvPicPr/>
          <p:nvPr/>
        </p:nvPicPr>
        <p:blipFill>
          <a:blip r:embed="rId2"/>
          <a:stretch/>
        </p:blipFill>
        <p:spPr>
          <a:xfrm>
            <a:off x="4343400" y="1371600"/>
            <a:ext cx="4549320" cy="2852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/>
          </p:cNvSpPr>
          <p:nvPr>
            <p:ph/>
          </p:nvPr>
        </p:nvSpPr>
        <p:spPr>
          <a:xfrm>
            <a:off x="419040" y="1371600"/>
            <a:ext cx="8304120" cy="3156480"/>
          </a:xfrm>
          <a:prstGeom prst="rect">
            <a:avLst/>
          </a:prstGeom>
          <a:noFill/>
          <a:ln w="0">
            <a:noFill/>
          </a:ln>
        </p:spPr>
        <p:txBody>
          <a:bodyPr lIns="0" rIns="0" tIns="23040" bIns="45000" anchor="t">
            <a:noAutofit/>
          </a:bodyPr>
          <a:p>
            <a:pPr>
              <a:lnSpc>
                <a:spcPct val="100000"/>
              </a:lnSpc>
              <a:spcBef>
                <a:spcPts val="451"/>
              </a:spcBef>
              <a:buNone/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51"/>
              </a:spcBef>
              <a:buNone/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51"/>
              </a:spcBef>
              <a:buNone/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51"/>
              </a:spcBef>
              <a:buNone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Solr and other Apache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51"/>
              </a:spcBef>
              <a:buNone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Projects Committers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51"/>
              </a:spcBef>
              <a:buNone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(expectation)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51"/>
              </a:spcBef>
              <a:buNone/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342" name="PlaceHolder 2"/>
          <p:cNvSpPr>
            <a:spLocks noGrp="1"/>
          </p:cNvSpPr>
          <p:nvPr>
            <p:ph type="title"/>
          </p:nvPr>
        </p:nvSpPr>
        <p:spPr>
          <a:xfrm>
            <a:off x="419040" y="457200"/>
            <a:ext cx="8304120" cy="41580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latin typeface="Arial"/>
              </a:rPr>
              <a:t>Should I get involved? Trip to Apache Con 2022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43" name="PlaceHolder 3"/>
          <p:cNvSpPr>
            <a:spLocks noGrp="1"/>
          </p:cNvSpPr>
          <p:nvPr>
            <p:ph/>
          </p:nvPr>
        </p:nvSpPr>
        <p:spPr>
          <a:xfrm>
            <a:off x="419040" y="822960"/>
            <a:ext cx="8304120" cy="306000"/>
          </a:xfrm>
          <a:prstGeom prst="rect">
            <a:avLst/>
          </a:prstGeom>
          <a:noFill/>
          <a:ln w="0">
            <a:noFill/>
          </a:ln>
        </p:spPr>
        <p:txBody>
          <a:bodyPr lIns="0" rIns="0" tIns="23040" bIns="45000" anchor="t">
            <a:noAutofit/>
          </a:bodyPr>
          <a:p>
            <a:pPr>
              <a:lnSpc>
                <a:spcPct val="100000"/>
              </a:lnSpc>
              <a:spcBef>
                <a:spcPts val="451"/>
              </a:spcBef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rgbClr val="00a3af"/>
                </a:solidFill>
                <a:latin typeface="Roboto"/>
                <a:ea typeface="Roboto"/>
              </a:rPr>
              <a:t> 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344" name="" descr=""/>
          <p:cNvPicPr/>
          <p:nvPr/>
        </p:nvPicPr>
        <p:blipFill>
          <a:blip r:embed="rId1"/>
          <a:stretch/>
        </p:blipFill>
        <p:spPr>
          <a:xfrm>
            <a:off x="3293280" y="914400"/>
            <a:ext cx="5429880" cy="3613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laceHolder 1"/>
          <p:cNvSpPr>
            <a:spLocks noGrp="1"/>
          </p:cNvSpPr>
          <p:nvPr>
            <p:ph/>
          </p:nvPr>
        </p:nvSpPr>
        <p:spPr>
          <a:xfrm>
            <a:off x="419040" y="1371600"/>
            <a:ext cx="8304120" cy="3156480"/>
          </a:xfrm>
          <a:prstGeom prst="rect">
            <a:avLst/>
          </a:prstGeom>
          <a:noFill/>
          <a:ln w="0">
            <a:noFill/>
          </a:ln>
        </p:spPr>
        <p:txBody>
          <a:bodyPr lIns="0" rIns="0" tIns="23040" bIns="45000" anchor="t">
            <a:noAutofit/>
          </a:bodyPr>
          <a:p>
            <a:pPr>
              <a:lnSpc>
                <a:spcPct val="100000"/>
              </a:lnSpc>
              <a:spcBef>
                <a:spcPts val="451"/>
              </a:spcBef>
              <a:buNone/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51"/>
              </a:spcBef>
              <a:buNone/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51"/>
              </a:spcBef>
              <a:buNone/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51"/>
              </a:spcBef>
              <a:buNone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Solr and other Apache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51"/>
              </a:spcBef>
              <a:buNone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Projects Committers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51"/>
              </a:spcBef>
              <a:buNone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(reality)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51"/>
              </a:spcBef>
              <a:buNone/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346" name="PlaceHolder 2"/>
          <p:cNvSpPr>
            <a:spLocks noGrp="1"/>
          </p:cNvSpPr>
          <p:nvPr>
            <p:ph type="title"/>
          </p:nvPr>
        </p:nvSpPr>
        <p:spPr>
          <a:xfrm>
            <a:off x="419040" y="457200"/>
            <a:ext cx="8304120" cy="41580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latin typeface="Arial"/>
              </a:rPr>
              <a:t>Should I get involved? Trip to Apache Con 2022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47" name="PlaceHolder 3"/>
          <p:cNvSpPr>
            <a:spLocks noGrp="1"/>
          </p:cNvSpPr>
          <p:nvPr>
            <p:ph/>
          </p:nvPr>
        </p:nvSpPr>
        <p:spPr>
          <a:xfrm>
            <a:off x="419040" y="822960"/>
            <a:ext cx="8304120" cy="306000"/>
          </a:xfrm>
          <a:prstGeom prst="rect">
            <a:avLst/>
          </a:prstGeom>
          <a:noFill/>
          <a:ln w="0">
            <a:noFill/>
          </a:ln>
        </p:spPr>
        <p:txBody>
          <a:bodyPr lIns="0" rIns="0" tIns="23040" bIns="45000" anchor="t">
            <a:noAutofit/>
          </a:bodyPr>
          <a:p>
            <a:pPr>
              <a:lnSpc>
                <a:spcPct val="100000"/>
              </a:lnSpc>
              <a:spcBef>
                <a:spcPts val="451"/>
              </a:spcBef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rgbClr val="00a3af"/>
                </a:solidFill>
                <a:latin typeface="Roboto"/>
                <a:ea typeface="Roboto"/>
              </a:rPr>
              <a:t> 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348" name="" descr=""/>
          <p:cNvPicPr/>
          <p:nvPr/>
        </p:nvPicPr>
        <p:blipFill>
          <a:blip r:embed="rId1"/>
          <a:stretch/>
        </p:blipFill>
        <p:spPr>
          <a:xfrm>
            <a:off x="4114800" y="914400"/>
            <a:ext cx="3656520" cy="3656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PlaceHolder 1"/>
          <p:cNvSpPr>
            <a:spLocks noGrp="1"/>
          </p:cNvSpPr>
          <p:nvPr>
            <p:ph/>
          </p:nvPr>
        </p:nvSpPr>
        <p:spPr>
          <a:xfrm>
            <a:off x="419040" y="1371600"/>
            <a:ext cx="8304120" cy="3156480"/>
          </a:xfrm>
          <a:prstGeom prst="rect">
            <a:avLst/>
          </a:prstGeom>
          <a:noFill/>
          <a:ln w="0">
            <a:noFill/>
          </a:ln>
        </p:spPr>
        <p:txBody>
          <a:bodyPr lIns="0" rIns="0" tIns="23040" bIns="45000" anchor="t">
            <a:noAutofit/>
          </a:bodyPr>
          <a:p>
            <a:pPr marL="216000" indent="-216000">
              <a:lnSpc>
                <a:spcPct val="100000"/>
              </a:lnSpc>
              <a:spcBef>
                <a:spcPts val="451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Everyone is super nice and welcoming.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51"/>
              </a:spcBef>
              <a:buNone/>
            </a:pP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451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Awesome Search track talks and from other tracks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51"/>
              </a:spcBef>
              <a:buNone/>
            </a:pP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451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Eric Pugh talk “I Became a Solr Committer in 4662 Days. Here’s how you can do it faster!”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51"/>
              </a:spcBef>
              <a:buNone/>
            </a:pP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451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Solr birds of a feather (BoF) organized by David Smiley and lead by Eric Pugh, Ashum Gupta, Michael G, Jason Gerlowski and Alessandro Benedetti.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51"/>
              </a:spcBef>
              <a:buNone/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51"/>
              </a:spcBef>
              <a:buNone/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350" name="PlaceHolder 2"/>
          <p:cNvSpPr>
            <a:spLocks noGrp="1"/>
          </p:cNvSpPr>
          <p:nvPr>
            <p:ph type="title"/>
          </p:nvPr>
        </p:nvSpPr>
        <p:spPr>
          <a:xfrm>
            <a:off x="419040" y="457200"/>
            <a:ext cx="8304120" cy="41580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latin typeface="Arial"/>
              </a:rPr>
              <a:t>Should I get involved? Trip to Apache Con 2022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51" name="PlaceHolder 3"/>
          <p:cNvSpPr>
            <a:spLocks noGrp="1"/>
          </p:cNvSpPr>
          <p:nvPr>
            <p:ph/>
          </p:nvPr>
        </p:nvSpPr>
        <p:spPr>
          <a:xfrm>
            <a:off x="419040" y="822960"/>
            <a:ext cx="8304120" cy="306000"/>
          </a:xfrm>
          <a:prstGeom prst="rect">
            <a:avLst/>
          </a:prstGeom>
          <a:noFill/>
          <a:ln w="0">
            <a:noFill/>
          </a:ln>
        </p:spPr>
        <p:txBody>
          <a:bodyPr lIns="0" rIns="0" tIns="23040" bIns="45000" anchor="t">
            <a:noAutofit/>
          </a:bodyPr>
          <a:p>
            <a:pPr>
              <a:lnSpc>
                <a:spcPct val="100000"/>
              </a:lnSpc>
              <a:spcBef>
                <a:spcPts val="451"/>
              </a:spcBef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rgbClr val="00a3af"/>
                </a:solidFill>
                <a:latin typeface="Roboto"/>
                <a:ea typeface="Roboto"/>
              </a:rPr>
              <a:t> </a:t>
            </a:r>
            <a:endParaRPr b="0" lang="en-US" sz="16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PlaceHolder 1"/>
          <p:cNvSpPr>
            <a:spLocks noGrp="1"/>
          </p:cNvSpPr>
          <p:nvPr>
            <p:ph type="title"/>
          </p:nvPr>
        </p:nvSpPr>
        <p:spPr>
          <a:xfrm>
            <a:off x="419040" y="457200"/>
            <a:ext cx="8304120" cy="41580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200" spc="26" strike="noStrike" cap="all">
                <a:solidFill>
                  <a:srgbClr val="ffffff"/>
                </a:solidFill>
                <a:latin typeface="Lato"/>
              </a:rPr>
              <a:t>AGENDA</a:t>
            </a:r>
            <a:endParaRPr b="0" lang="en-US" sz="2200" spc="-1" strike="noStrike">
              <a:latin typeface="Arial"/>
            </a:endParaRPr>
          </a:p>
        </p:txBody>
      </p:sp>
      <p:graphicFrame>
        <p:nvGraphicFramePr>
          <p:cNvPr id="353" name="Table 3"/>
          <p:cNvGraphicFramePr/>
          <p:nvPr/>
        </p:nvGraphicFramePr>
        <p:xfrm>
          <a:off x="1691280" y="1337400"/>
          <a:ext cx="6555240" cy="2468520"/>
        </p:xfrm>
        <a:graphic>
          <a:graphicData uri="http://schemas.openxmlformats.org/drawingml/2006/table">
            <a:tbl>
              <a:tblPr/>
              <a:tblGrid>
                <a:gridCol w="6555600"/>
              </a:tblGrid>
              <a:tr h="411480">
                <a:tc>
                  <a:txBody>
                    <a:bodyPr lIns="137160" rIns="684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400" spc="-1" strike="noStrike">
                          <a:solidFill>
                            <a:srgbClr val="bfbfbf"/>
                          </a:solidFill>
                          <a:latin typeface="Roboto"/>
                        </a:rPr>
                        <a:t>Who I am</a:t>
                      </a:r>
                      <a:endParaRPr b="0" lang="en-US" sz="1400" spc="-1" strike="noStrike">
                        <a:latin typeface="Arial"/>
                      </a:endParaRPr>
                    </a:p>
                  </a:txBody>
                  <a:tcPr anchor="ctr" marL="137160" marR="68400">
                    <a:lnL w="288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38160">
                      <a:noFill/>
                    </a:lnB>
                    <a:noFill/>
                  </a:tcPr>
                </a:tc>
              </a:tr>
              <a:tr h="411480">
                <a:tc>
                  <a:txBody>
                    <a:bodyPr lIns="137160" rIns="684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400" spc="-1" strike="noStrike">
                          <a:solidFill>
                            <a:srgbClr val="bfbfbf"/>
                          </a:solidFill>
                          <a:latin typeface="Roboto"/>
                        </a:rPr>
                        <a:t>How I started using Apache Solr</a:t>
                      </a:r>
                      <a:endParaRPr b="0" lang="en-US" sz="1400" spc="-1" strike="noStrike">
                        <a:latin typeface="Arial"/>
                      </a:endParaRPr>
                    </a:p>
                  </a:txBody>
                  <a:tcPr anchor="ctr" marL="137160" marR="68400">
                    <a:lnL w="288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</a:tr>
              <a:tr h="411480">
                <a:tc>
                  <a:txBody>
                    <a:bodyPr lIns="137160" rIns="684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400" spc="-1" strike="noStrike">
                          <a:solidFill>
                            <a:srgbClr val="bfbfbf"/>
                          </a:solidFill>
                          <a:latin typeface="Roboto"/>
                        </a:rPr>
                        <a:t>Should I get involved? Trip to Apache Con 2022</a:t>
                      </a:r>
                      <a:endParaRPr b="0" lang="en-US" sz="1400" spc="-1" strike="noStrike">
                        <a:latin typeface="Arial"/>
                      </a:endParaRPr>
                    </a:p>
                  </a:txBody>
                  <a:tcPr anchor="ctr" marL="137160" marR="68400">
                    <a:lnL w="288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</a:tr>
              <a:tr h="411480">
                <a:tc>
                  <a:txBody>
                    <a:bodyPr lIns="137160" rIns="684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400" spc="-1" strike="noStrike">
                          <a:solidFill>
                            <a:srgbClr val="ff8300"/>
                          </a:solidFill>
                          <a:latin typeface="Roboto"/>
                        </a:rPr>
                        <a:t>Solr community changes in 2022-2023</a:t>
                      </a:r>
                      <a:endParaRPr b="0" lang="en-US" sz="1400" spc="-1" strike="noStrike">
                        <a:latin typeface="Arial"/>
                      </a:endParaRPr>
                    </a:p>
                  </a:txBody>
                  <a:tcPr anchor="ctr" marL="137160" marR="68400">
                    <a:lnL w="288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</a:tr>
              <a:tr h="411480">
                <a:tc>
                  <a:txBody>
                    <a:bodyPr lIns="137160" rIns="684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400" spc="-1" strike="noStrike">
                          <a:solidFill>
                            <a:srgbClr val="bfbfbf"/>
                          </a:solidFill>
                          <a:latin typeface="Roboto"/>
                        </a:rPr>
                        <a:t>How to contribute as non-developer</a:t>
                      </a:r>
                      <a:endParaRPr b="0" lang="en-US" sz="1400" spc="-1" strike="noStrike">
                        <a:latin typeface="Arial"/>
                      </a:endParaRPr>
                    </a:p>
                  </a:txBody>
                  <a:tcPr anchor="ctr" marL="137160" marR="68400">
                    <a:lnL w="288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</a:tr>
              <a:tr h="411480">
                <a:tc>
                  <a:txBody>
                    <a:bodyPr lIns="137160" rIns="684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400" spc="-1" strike="noStrike">
                          <a:solidFill>
                            <a:srgbClr val="bfbfbf"/>
                          </a:solidFill>
                          <a:latin typeface="Roboto"/>
                        </a:rPr>
                        <a:t>Next year(s) goals</a:t>
                      </a:r>
                      <a:endParaRPr b="0" lang="en-US" sz="1400" spc="-1" strike="noStrike">
                        <a:latin typeface="Arial"/>
                      </a:endParaRPr>
                    </a:p>
                  </a:txBody>
                  <a:tcPr anchor="ctr" marL="137160" marR="68400">
                    <a:lnL w="288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54" name="Rectangle 5"/>
          <p:cNvSpPr/>
          <p:nvPr/>
        </p:nvSpPr>
        <p:spPr>
          <a:xfrm>
            <a:off x="1184760" y="2571840"/>
            <a:ext cx="409680" cy="40968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PlaceHolder 1"/>
          <p:cNvSpPr>
            <a:spLocks noGrp="1"/>
          </p:cNvSpPr>
          <p:nvPr>
            <p:ph/>
          </p:nvPr>
        </p:nvSpPr>
        <p:spPr>
          <a:xfrm>
            <a:off x="419040" y="1371600"/>
            <a:ext cx="8304120" cy="3156480"/>
          </a:xfrm>
          <a:prstGeom prst="rect">
            <a:avLst/>
          </a:prstGeom>
          <a:noFill/>
          <a:ln w="0">
            <a:noFill/>
          </a:ln>
        </p:spPr>
        <p:txBody>
          <a:bodyPr lIns="0" rIns="0" tIns="23040" bIns="45000" anchor="t">
            <a:noAutofit/>
          </a:bodyPr>
          <a:p>
            <a:pPr marL="216000" indent="-216000">
              <a:lnSpc>
                <a:spcPct val="100000"/>
              </a:lnSpc>
              <a:spcBef>
                <a:spcPts val="451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New Solr PMC chair David Smiley March 2023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51"/>
              </a:spcBef>
              <a:buNone/>
            </a:pP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451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New Committers Colvin Cowie, Justin Sweeney, Andy Webb, Marcus Eagan, Alex Deparvu.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51"/>
              </a:spcBef>
              <a:buNone/>
            </a:pP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451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New Solr PMC Michael Gibney December 2022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51"/>
              </a:spcBef>
              <a:buNone/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356" name="PlaceHolder 2"/>
          <p:cNvSpPr>
            <a:spLocks noGrp="1"/>
          </p:cNvSpPr>
          <p:nvPr>
            <p:ph type="title"/>
          </p:nvPr>
        </p:nvSpPr>
        <p:spPr>
          <a:xfrm>
            <a:off x="419040" y="457200"/>
            <a:ext cx="8304120" cy="41580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latin typeface="Arial"/>
              </a:rPr>
              <a:t>Solr community changes in 2022-2023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57" name="PlaceHolder 3"/>
          <p:cNvSpPr>
            <a:spLocks noGrp="1"/>
          </p:cNvSpPr>
          <p:nvPr>
            <p:ph/>
          </p:nvPr>
        </p:nvSpPr>
        <p:spPr>
          <a:xfrm>
            <a:off x="419040" y="822960"/>
            <a:ext cx="8304120" cy="306000"/>
          </a:xfrm>
          <a:prstGeom prst="rect">
            <a:avLst/>
          </a:prstGeom>
          <a:noFill/>
          <a:ln w="0">
            <a:noFill/>
          </a:ln>
        </p:spPr>
        <p:txBody>
          <a:bodyPr lIns="0" rIns="0" tIns="23040" bIns="45000" anchor="t">
            <a:noAutofit/>
          </a:bodyPr>
          <a:p>
            <a:pPr>
              <a:lnSpc>
                <a:spcPct val="100000"/>
              </a:lnSpc>
              <a:spcBef>
                <a:spcPts val="451"/>
              </a:spcBef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rgbClr val="00a3af"/>
                </a:solidFill>
                <a:latin typeface="Roboto"/>
                <a:ea typeface="Roboto"/>
              </a:rPr>
              <a:t> </a:t>
            </a:r>
            <a:endParaRPr b="0" lang="en-US" sz="16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ceHolder 1"/>
          <p:cNvSpPr>
            <a:spLocks noGrp="1"/>
          </p:cNvSpPr>
          <p:nvPr>
            <p:ph/>
          </p:nvPr>
        </p:nvSpPr>
        <p:spPr>
          <a:xfrm>
            <a:off x="419040" y="1371600"/>
            <a:ext cx="8304120" cy="3156480"/>
          </a:xfrm>
          <a:prstGeom prst="rect">
            <a:avLst/>
          </a:prstGeom>
          <a:noFill/>
          <a:ln w="0">
            <a:noFill/>
          </a:ln>
        </p:spPr>
        <p:txBody>
          <a:bodyPr lIns="0" rIns="0" tIns="23040" bIns="45000" anchor="t">
            <a:noAutofit/>
          </a:bodyPr>
          <a:p>
            <a:pPr marL="216000" indent="-216000">
              <a:lnSpc>
                <a:spcPct val="100000"/>
              </a:lnSpc>
              <a:spcBef>
                <a:spcPts val="451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Two Contributor Workshops November 2022 organized by Eric Pugh and Jason Gerlowski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51"/>
              </a:spcBef>
              <a:buNone/>
            </a:pP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451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Third Contributor Workshop and Solr Contributor Office Hours December 2022 organized by Eric Pugh and Jason Gerlowski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51"/>
              </a:spcBef>
              <a:buNone/>
            </a:pP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451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Monthly Solr Virtual Meetup starting January 2023 organized by Jason Gerlowski and others.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51"/>
              </a:spcBef>
              <a:buNone/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359" name="PlaceHolder 2"/>
          <p:cNvSpPr>
            <a:spLocks noGrp="1"/>
          </p:cNvSpPr>
          <p:nvPr>
            <p:ph type="title"/>
          </p:nvPr>
        </p:nvSpPr>
        <p:spPr>
          <a:xfrm>
            <a:off x="419040" y="457200"/>
            <a:ext cx="8304120" cy="41580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latin typeface="Arial"/>
              </a:rPr>
              <a:t>Solr community changes in 2022-2023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60" name="PlaceHolder 3"/>
          <p:cNvSpPr>
            <a:spLocks noGrp="1"/>
          </p:cNvSpPr>
          <p:nvPr>
            <p:ph/>
          </p:nvPr>
        </p:nvSpPr>
        <p:spPr>
          <a:xfrm>
            <a:off x="419040" y="822960"/>
            <a:ext cx="8304120" cy="306000"/>
          </a:xfrm>
          <a:prstGeom prst="rect">
            <a:avLst/>
          </a:prstGeom>
          <a:noFill/>
          <a:ln w="0">
            <a:noFill/>
          </a:ln>
        </p:spPr>
        <p:txBody>
          <a:bodyPr lIns="0" rIns="0" tIns="23040" bIns="45000" anchor="t">
            <a:noAutofit/>
          </a:bodyPr>
          <a:p>
            <a:pPr>
              <a:lnSpc>
                <a:spcPct val="100000"/>
              </a:lnSpc>
              <a:spcBef>
                <a:spcPts val="451"/>
              </a:spcBef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rgbClr val="00a3af"/>
                </a:solidFill>
                <a:latin typeface="Roboto"/>
                <a:ea typeface="Roboto"/>
              </a:rPr>
              <a:t> </a:t>
            </a:r>
            <a:endParaRPr b="0" lang="en-US" sz="16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/>
          </p:cNvSpPr>
          <p:nvPr>
            <p:ph/>
          </p:nvPr>
        </p:nvSpPr>
        <p:spPr>
          <a:xfrm>
            <a:off x="419040" y="1371600"/>
            <a:ext cx="8304120" cy="3156480"/>
          </a:xfrm>
          <a:prstGeom prst="rect">
            <a:avLst/>
          </a:prstGeom>
          <a:noFill/>
          <a:ln w="0">
            <a:noFill/>
          </a:ln>
        </p:spPr>
        <p:txBody>
          <a:bodyPr lIns="0" rIns="0" tIns="23040" bIns="45000" anchor="t">
            <a:noAutofit/>
          </a:bodyPr>
          <a:p>
            <a:pPr marL="216000" indent="-216000">
              <a:lnSpc>
                <a:spcPct val="100000"/>
              </a:lnSpc>
              <a:spcBef>
                <a:spcPts val="451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Having periodic workshops/meetups is awesome:</a:t>
            </a:r>
            <a:endParaRPr b="0" lang="en-US" sz="18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spcBef>
                <a:spcPts val="113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Seeing and listening to others even if virtually creates bigger human bonding than only email/slack/forum.</a:t>
            </a:r>
            <a:endParaRPr b="0" lang="en-US" sz="18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spcBef>
                <a:spcPts val="113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Proposed topics have preference, but anyone can present or ask at the end of the meetup.</a:t>
            </a:r>
            <a:endParaRPr b="0" lang="en-US" sz="18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spcBef>
                <a:spcPts val="113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Being periodic helps reserving time to attend, generally 3</a:t>
            </a:r>
            <a:r>
              <a:rPr b="0" lang="en-US" sz="1800" spc="-1" strike="noStrike" baseline="33000">
                <a:solidFill>
                  <a:srgbClr val="d9d9d9"/>
                </a:solidFill>
                <a:latin typeface="Roboto"/>
                <a:ea typeface="Roboto"/>
              </a:rPr>
              <a:t>rd</a:t>
            </a: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 or 4</a:t>
            </a:r>
            <a:r>
              <a:rPr b="0" lang="en-US" sz="1800" spc="-1" strike="noStrike" baseline="33000">
                <a:solidFill>
                  <a:srgbClr val="d9d9d9"/>
                </a:solidFill>
                <a:latin typeface="Roboto"/>
                <a:ea typeface="Roboto"/>
              </a:rPr>
              <a:t>th</a:t>
            </a: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 week of the month. Organized in mailing list and meetup group.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51"/>
              </a:spcBef>
              <a:buNone/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362" name="PlaceHolder 2"/>
          <p:cNvSpPr>
            <a:spLocks noGrp="1"/>
          </p:cNvSpPr>
          <p:nvPr>
            <p:ph type="title"/>
          </p:nvPr>
        </p:nvSpPr>
        <p:spPr>
          <a:xfrm>
            <a:off x="419040" y="457200"/>
            <a:ext cx="8304120" cy="41580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latin typeface="Arial"/>
              </a:rPr>
              <a:t>Solr community changes in 2022-2023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63" name="PlaceHolder 3"/>
          <p:cNvSpPr>
            <a:spLocks noGrp="1"/>
          </p:cNvSpPr>
          <p:nvPr>
            <p:ph/>
          </p:nvPr>
        </p:nvSpPr>
        <p:spPr>
          <a:xfrm>
            <a:off x="419040" y="822960"/>
            <a:ext cx="8304120" cy="306000"/>
          </a:xfrm>
          <a:prstGeom prst="rect">
            <a:avLst/>
          </a:prstGeom>
          <a:noFill/>
          <a:ln w="0">
            <a:noFill/>
          </a:ln>
        </p:spPr>
        <p:txBody>
          <a:bodyPr lIns="0" rIns="0" tIns="23040" bIns="45000" anchor="t">
            <a:noAutofit/>
          </a:bodyPr>
          <a:p>
            <a:pPr>
              <a:lnSpc>
                <a:spcPct val="100000"/>
              </a:lnSpc>
              <a:spcBef>
                <a:spcPts val="451"/>
              </a:spcBef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rgbClr val="00a3af"/>
                </a:solidFill>
                <a:latin typeface="Roboto"/>
                <a:ea typeface="Roboto"/>
              </a:rPr>
              <a:t> </a:t>
            </a:r>
            <a:endParaRPr b="0" lang="en-US" sz="16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PlaceHolder 1"/>
          <p:cNvSpPr>
            <a:spLocks noGrp="1"/>
          </p:cNvSpPr>
          <p:nvPr>
            <p:ph type="title"/>
          </p:nvPr>
        </p:nvSpPr>
        <p:spPr>
          <a:xfrm>
            <a:off x="419040" y="457200"/>
            <a:ext cx="8304120" cy="41580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200" spc="26" strike="noStrike" cap="all">
                <a:solidFill>
                  <a:srgbClr val="ffffff"/>
                </a:solidFill>
                <a:latin typeface="Lato"/>
              </a:rPr>
              <a:t>AGENDA</a:t>
            </a:r>
            <a:endParaRPr b="0" lang="en-US" sz="2200" spc="-1" strike="noStrike">
              <a:latin typeface="Arial"/>
            </a:endParaRPr>
          </a:p>
        </p:txBody>
      </p:sp>
      <p:graphicFrame>
        <p:nvGraphicFramePr>
          <p:cNvPr id="365" name="Table 6"/>
          <p:cNvGraphicFramePr/>
          <p:nvPr/>
        </p:nvGraphicFramePr>
        <p:xfrm>
          <a:off x="1691280" y="1337400"/>
          <a:ext cx="6555240" cy="2468520"/>
        </p:xfrm>
        <a:graphic>
          <a:graphicData uri="http://schemas.openxmlformats.org/drawingml/2006/table">
            <a:tbl>
              <a:tblPr/>
              <a:tblGrid>
                <a:gridCol w="6555600"/>
              </a:tblGrid>
              <a:tr h="411480">
                <a:tc>
                  <a:txBody>
                    <a:bodyPr lIns="137160" rIns="684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400" spc="-1" strike="noStrike">
                          <a:solidFill>
                            <a:srgbClr val="bfbfbf"/>
                          </a:solidFill>
                          <a:latin typeface="Roboto"/>
                        </a:rPr>
                        <a:t>Who I am</a:t>
                      </a:r>
                      <a:endParaRPr b="0" lang="en-US" sz="1400" spc="-1" strike="noStrike">
                        <a:latin typeface="Arial"/>
                      </a:endParaRPr>
                    </a:p>
                  </a:txBody>
                  <a:tcPr anchor="ctr" marL="137160" marR="68400">
                    <a:lnL w="288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38160">
                      <a:noFill/>
                    </a:lnB>
                    <a:noFill/>
                  </a:tcPr>
                </a:tc>
              </a:tr>
              <a:tr h="411480">
                <a:tc>
                  <a:txBody>
                    <a:bodyPr lIns="137160" rIns="684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400" spc="-1" strike="noStrike">
                          <a:solidFill>
                            <a:srgbClr val="bfbfbf"/>
                          </a:solidFill>
                          <a:latin typeface="Roboto"/>
                        </a:rPr>
                        <a:t>How I started using Apache Solr</a:t>
                      </a:r>
                      <a:endParaRPr b="0" lang="en-US" sz="1400" spc="-1" strike="noStrike">
                        <a:latin typeface="Arial"/>
                      </a:endParaRPr>
                    </a:p>
                  </a:txBody>
                  <a:tcPr anchor="ctr" marL="137160" marR="68400">
                    <a:lnL w="288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</a:tr>
              <a:tr h="411480">
                <a:tc>
                  <a:txBody>
                    <a:bodyPr lIns="137160" rIns="684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400" spc="-1" strike="noStrike">
                          <a:solidFill>
                            <a:srgbClr val="bfbfbf"/>
                          </a:solidFill>
                          <a:latin typeface="Roboto"/>
                        </a:rPr>
                        <a:t>Should I get involved? Trip to Apache Con 2022</a:t>
                      </a:r>
                      <a:endParaRPr b="0" lang="en-US" sz="1400" spc="-1" strike="noStrike">
                        <a:latin typeface="Arial"/>
                      </a:endParaRPr>
                    </a:p>
                  </a:txBody>
                  <a:tcPr anchor="ctr" marL="137160" marR="68400">
                    <a:lnL w="288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</a:tr>
              <a:tr h="411480">
                <a:tc>
                  <a:txBody>
                    <a:bodyPr lIns="137160" rIns="684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400" spc="-1" strike="noStrike">
                          <a:solidFill>
                            <a:srgbClr val="bfbfbf"/>
                          </a:solidFill>
                          <a:latin typeface="Roboto"/>
                        </a:rPr>
                        <a:t>Solr community changes in 2022-2023</a:t>
                      </a:r>
                      <a:endParaRPr b="0" lang="en-US" sz="1400" spc="-1" strike="noStrike">
                        <a:latin typeface="Arial"/>
                      </a:endParaRPr>
                    </a:p>
                  </a:txBody>
                  <a:tcPr anchor="ctr" marL="137160" marR="68400">
                    <a:lnL w="288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</a:tr>
              <a:tr h="411480">
                <a:tc>
                  <a:txBody>
                    <a:bodyPr lIns="137160" rIns="684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400" spc="-1" strike="noStrike">
                          <a:solidFill>
                            <a:srgbClr val="ff8300"/>
                          </a:solidFill>
                          <a:latin typeface="Roboto"/>
                        </a:rPr>
                        <a:t>How to contribute as non-developer</a:t>
                      </a:r>
                      <a:endParaRPr b="0" lang="en-US" sz="1400" spc="-1" strike="noStrike">
                        <a:latin typeface="Arial"/>
                      </a:endParaRPr>
                    </a:p>
                  </a:txBody>
                  <a:tcPr anchor="ctr" marL="137160" marR="68400">
                    <a:lnL w="288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</a:tr>
              <a:tr h="411480">
                <a:tc>
                  <a:txBody>
                    <a:bodyPr lIns="137160" rIns="684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400" spc="-1" strike="noStrike">
                          <a:solidFill>
                            <a:srgbClr val="bfbfbf"/>
                          </a:solidFill>
                          <a:latin typeface="Roboto"/>
                        </a:rPr>
                        <a:t>Next year(s) goals</a:t>
                      </a:r>
                      <a:endParaRPr b="0" lang="en-US" sz="1400" spc="-1" strike="noStrike">
                        <a:latin typeface="Arial"/>
                      </a:endParaRPr>
                    </a:p>
                  </a:txBody>
                  <a:tcPr anchor="ctr" marL="137160" marR="68400">
                    <a:lnL w="288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66" name="Rectangle 7"/>
          <p:cNvSpPr/>
          <p:nvPr/>
        </p:nvSpPr>
        <p:spPr>
          <a:xfrm>
            <a:off x="1184760" y="2973960"/>
            <a:ext cx="409680" cy="40968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PlaceHolder 1"/>
          <p:cNvSpPr>
            <a:spLocks noGrp="1"/>
          </p:cNvSpPr>
          <p:nvPr>
            <p:ph type="title"/>
          </p:nvPr>
        </p:nvSpPr>
        <p:spPr>
          <a:xfrm>
            <a:off x="419040" y="457200"/>
            <a:ext cx="8304120" cy="41580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200" spc="26" strike="noStrike" cap="all">
                <a:solidFill>
                  <a:srgbClr val="ffffff"/>
                </a:solidFill>
                <a:latin typeface="Lato"/>
              </a:rPr>
              <a:t>AGENDA</a:t>
            </a:r>
            <a:endParaRPr b="0" lang="en-US" sz="2200" spc="-1" strike="noStrike">
              <a:latin typeface="Arial"/>
            </a:endParaRPr>
          </a:p>
        </p:txBody>
      </p:sp>
      <p:graphicFrame>
        <p:nvGraphicFramePr>
          <p:cNvPr id="307" name="Table 2"/>
          <p:cNvGraphicFramePr/>
          <p:nvPr/>
        </p:nvGraphicFramePr>
        <p:xfrm>
          <a:off x="1691280" y="1337400"/>
          <a:ext cx="6555240" cy="2468520"/>
        </p:xfrm>
        <a:graphic>
          <a:graphicData uri="http://schemas.openxmlformats.org/drawingml/2006/table">
            <a:tbl>
              <a:tblPr/>
              <a:tblGrid>
                <a:gridCol w="6555600"/>
              </a:tblGrid>
              <a:tr h="411480">
                <a:tc>
                  <a:txBody>
                    <a:bodyPr lIns="137160" rIns="684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400" spc="-1" strike="noStrike">
                          <a:solidFill>
                            <a:srgbClr val="ff8300"/>
                          </a:solidFill>
                          <a:latin typeface="Roboto"/>
                        </a:rPr>
                        <a:t>Who I am</a:t>
                      </a:r>
                      <a:endParaRPr b="0" lang="en-US" sz="1400" spc="-1" strike="noStrike">
                        <a:latin typeface="Arial"/>
                      </a:endParaRPr>
                    </a:p>
                  </a:txBody>
                  <a:tcPr anchor="ctr" marL="137160" marR="68400">
                    <a:lnL w="288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38160">
                      <a:noFill/>
                    </a:lnB>
                    <a:noFill/>
                  </a:tcPr>
                </a:tc>
              </a:tr>
              <a:tr h="411480">
                <a:tc>
                  <a:txBody>
                    <a:bodyPr lIns="137160" rIns="684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400" spc="-1" strike="noStrike">
                          <a:solidFill>
                            <a:srgbClr val="bfbfbf"/>
                          </a:solidFill>
                          <a:latin typeface="Roboto"/>
                        </a:rPr>
                        <a:t>How I started using Apache Solr and Friends</a:t>
                      </a:r>
                      <a:endParaRPr b="0" lang="en-US" sz="1400" spc="-1" strike="noStrike">
                        <a:latin typeface="Arial"/>
                      </a:endParaRPr>
                    </a:p>
                  </a:txBody>
                  <a:tcPr anchor="ctr" marL="137160" marR="68400">
                    <a:lnL w="288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</a:tr>
              <a:tr h="411480">
                <a:tc>
                  <a:txBody>
                    <a:bodyPr lIns="137160" rIns="684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400" spc="-1" strike="noStrike">
                          <a:solidFill>
                            <a:srgbClr val="bfbfbf"/>
                          </a:solidFill>
                          <a:latin typeface="Roboto"/>
                        </a:rPr>
                        <a:t>Should I get involved? Trip to Apache Con 2022</a:t>
                      </a:r>
                      <a:endParaRPr b="0" lang="en-US" sz="1400" spc="-1" strike="noStrike">
                        <a:latin typeface="Arial"/>
                      </a:endParaRPr>
                    </a:p>
                  </a:txBody>
                  <a:tcPr anchor="ctr" marL="137160" marR="68400">
                    <a:lnL w="288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</a:tr>
              <a:tr h="411480">
                <a:tc>
                  <a:txBody>
                    <a:bodyPr lIns="137160" rIns="684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400" spc="-1" strike="noStrike">
                          <a:solidFill>
                            <a:srgbClr val="bfbfbf"/>
                          </a:solidFill>
                          <a:latin typeface="Roboto"/>
                        </a:rPr>
                        <a:t>Solr community changes in 2022-2023</a:t>
                      </a:r>
                      <a:endParaRPr b="0" lang="en-US" sz="1400" spc="-1" strike="noStrike">
                        <a:latin typeface="Arial"/>
                      </a:endParaRPr>
                    </a:p>
                  </a:txBody>
                  <a:tcPr anchor="ctr" marL="137160" marR="68400">
                    <a:lnL w="288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</a:tr>
              <a:tr h="411480">
                <a:tc>
                  <a:txBody>
                    <a:bodyPr lIns="137160" rIns="684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400" spc="-1" strike="noStrike">
                          <a:solidFill>
                            <a:srgbClr val="bfbfbf"/>
                          </a:solidFill>
                          <a:latin typeface="Roboto"/>
                        </a:rPr>
                        <a:t>How to contribute as non-developer</a:t>
                      </a:r>
                      <a:endParaRPr b="0" lang="en-US" sz="1400" spc="-1" strike="noStrike">
                        <a:latin typeface="Arial"/>
                      </a:endParaRPr>
                    </a:p>
                  </a:txBody>
                  <a:tcPr anchor="ctr" marL="137160" marR="68400">
                    <a:lnL w="288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</a:tr>
              <a:tr h="411480">
                <a:tc>
                  <a:txBody>
                    <a:bodyPr lIns="137160" rIns="684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400" spc="-1" strike="noStrike">
                          <a:solidFill>
                            <a:srgbClr val="bfbfbf"/>
                          </a:solidFill>
                          <a:latin typeface="Roboto"/>
                        </a:rPr>
                        <a:t>Next year(s) goals</a:t>
                      </a:r>
                      <a:endParaRPr b="0" lang="en-US" sz="1400" spc="-1" strike="noStrike">
                        <a:latin typeface="Arial"/>
                      </a:endParaRPr>
                    </a:p>
                  </a:txBody>
                  <a:tcPr anchor="ctr" marL="137160" marR="68400">
                    <a:lnL w="288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08" name="Rectangle 2"/>
          <p:cNvSpPr/>
          <p:nvPr/>
        </p:nvSpPr>
        <p:spPr>
          <a:xfrm>
            <a:off x="1184760" y="1337400"/>
            <a:ext cx="409680" cy="40968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PlaceHolder 1"/>
          <p:cNvSpPr>
            <a:spLocks noGrp="1"/>
          </p:cNvSpPr>
          <p:nvPr>
            <p:ph/>
          </p:nvPr>
        </p:nvSpPr>
        <p:spPr>
          <a:xfrm>
            <a:off x="419040" y="1371600"/>
            <a:ext cx="8304120" cy="3156480"/>
          </a:xfrm>
          <a:prstGeom prst="rect">
            <a:avLst/>
          </a:prstGeom>
          <a:noFill/>
          <a:ln w="0">
            <a:noFill/>
          </a:ln>
        </p:spPr>
        <p:txBody>
          <a:bodyPr lIns="0" rIns="0" tIns="23040" bIns="45000" anchor="t">
            <a:noAutofit/>
          </a:bodyPr>
          <a:p>
            <a:pPr marL="216000" indent="-216000">
              <a:lnSpc>
                <a:spcPct val="100000"/>
              </a:lnSpc>
              <a:spcBef>
                <a:spcPts val="431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Download, use and read documentation of the project.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31"/>
              </a:spcBef>
              <a:buNone/>
            </a:pP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431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Join mailing lists, irc, forum, slack. Read and reply if you know the answer to a question.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31"/>
              </a:spcBef>
              <a:buNone/>
            </a:pP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431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Attend any virtual/in person meetup or conference, talk to members of the community.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31"/>
              </a:spcBef>
              <a:buNone/>
            </a:pP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431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Generate content like blogs, videos, tutorials related to the project.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31"/>
              </a:spcBef>
              <a:buNone/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368" name="PlaceHolder 2"/>
          <p:cNvSpPr>
            <a:spLocks noGrp="1"/>
          </p:cNvSpPr>
          <p:nvPr>
            <p:ph type="title"/>
          </p:nvPr>
        </p:nvSpPr>
        <p:spPr>
          <a:xfrm>
            <a:off x="419040" y="457200"/>
            <a:ext cx="8304120" cy="41580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latin typeface="Arial"/>
              </a:rPr>
              <a:t>How to contribute as non-developer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69" name="PlaceHolder 3"/>
          <p:cNvSpPr>
            <a:spLocks noGrp="1"/>
          </p:cNvSpPr>
          <p:nvPr>
            <p:ph/>
          </p:nvPr>
        </p:nvSpPr>
        <p:spPr>
          <a:xfrm>
            <a:off x="419040" y="822960"/>
            <a:ext cx="8304120" cy="306000"/>
          </a:xfrm>
          <a:prstGeom prst="rect">
            <a:avLst/>
          </a:prstGeom>
          <a:noFill/>
          <a:ln w="0">
            <a:noFill/>
          </a:ln>
        </p:spPr>
        <p:txBody>
          <a:bodyPr lIns="0" rIns="0" tIns="23040" bIns="45000" anchor="t">
            <a:noAutofit/>
          </a:bodyPr>
          <a:p>
            <a:pPr>
              <a:lnSpc>
                <a:spcPct val="100000"/>
              </a:lnSpc>
              <a:spcBef>
                <a:spcPts val="451"/>
              </a:spcBef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rgbClr val="00a3af"/>
                </a:solidFill>
                <a:latin typeface="Roboto"/>
                <a:ea typeface="Roboto"/>
              </a:rPr>
              <a:t> </a:t>
            </a:r>
            <a:endParaRPr b="0" lang="en-US" sz="16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PlaceHolder 1"/>
          <p:cNvSpPr>
            <a:spLocks noGrp="1"/>
          </p:cNvSpPr>
          <p:nvPr>
            <p:ph/>
          </p:nvPr>
        </p:nvSpPr>
        <p:spPr>
          <a:xfrm>
            <a:off x="419040" y="1371600"/>
            <a:ext cx="8304120" cy="3156480"/>
          </a:xfrm>
          <a:prstGeom prst="rect">
            <a:avLst/>
          </a:prstGeom>
          <a:noFill/>
          <a:ln w="0">
            <a:noFill/>
          </a:ln>
        </p:spPr>
        <p:txBody>
          <a:bodyPr lIns="0" rIns="0" tIns="23040" bIns="45000" anchor="t">
            <a:noAutofit/>
          </a:bodyPr>
          <a:p>
            <a:pPr marL="216000" indent="-216000">
              <a:lnSpc>
                <a:spcPct val="100000"/>
              </a:lnSpc>
              <a:spcBef>
                <a:spcPts val="431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Documentation or official web can have errors, typos or can be improved.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31"/>
              </a:spcBef>
              <a:buNone/>
            </a:pP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431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Propose and work on things missing or not updated frequently like:</a:t>
            </a:r>
            <a:endParaRPr b="0" lang="en-US" sz="18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spcBef>
                <a:spcPts val="431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Newsletter</a:t>
            </a:r>
            <a:endParaRPr b="0" lang="en-US" sz="18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spcBef>
                <a:spcPts val="431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New blogs/documentation</a:t>
            </a:r>
            <a:endParaRPr b="0" lang="en-US" sz="18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spcBef>
                <a:spcPts val="431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Social media presence Linkedin, twitter/X, propose creating the account and generate content so the project is more visible.</a:t>
            </a:r>
            <a:endParaRPr b="0" lang="en-US" sz="18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spcBef>
                <a:spcPts val="431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Share the project content on your social media.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  <a:buNone/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31"/>
              </a:spcBef>
              <a:buNone/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371" name="PlaceHolder 2"/>
          <p:cNvSpPr>
            <a:spLocks noGrp="1"/>
          </p:cNvSpPr>
          <p:nvPr>
            <p:ph type="title"/>
          </p:nvPr>
        </p:nvSpPr>
        <p:spPr>
          <a:xfrm>
            <a:off x="419040" y="457200"/>
            <a:ext cx="8304120" cy="41580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latin typeface="Arial"/>
              </a:rPr>
              <a:t>How to contribute as non-developer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72" name="PlaceHolder 3"/>
          <p:cNvSpPr>
            <a:spLocks noGrp="1"/>
          </p:cNvSpPr>
          <p:nvPr>
            <p:ph/>
          </p:nvPr>
        </p:nvSpPr>
        <p:spPr>
          <a:xfrm>
            <a:off x="419040" y="822960"/>
            <a:ext cx="8304120" cy="306000"/>
          </a:xfrm>
          <a:prstGeom prst="rect">
            <a:avLst/>
          </a:prstGeom>
          <a:noFill/>
          <a:ln w="0">
            <a:noFill/>
          </a:ln>
        </p:spPr>
        <p:txBody>
          <a:bodyPr lIns="0" rIns="0" tIns="23040" bIns="45000" anchor="t">
            <a:noAutofit/>
          </a:bodyPr>
          <a:p>
            <a:pPr>
              <a:lnSpc>
                <a:spcPct val="100000"/>
              </a:lnSpc>
              <a:spcBef>
                <a:spcPts val="451"/>
              </a:spcBef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rgbClr val="00a3af"/>
                </a:solidFill>
                <a:latin typeface="Roboto"/>
                <a:ea typeface="Roboto"/>
              </a:rPr>
              <a:t> </a:t>
            </a:r>
            <a:endParaRPr b="0" lang="en-US" sz="16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PlaceHolder 1"/>
          <p:cNvSpPr>
            <a:spLocks noGrp="1"/>
          </p:cNvSpPr>
          <p:nvPr>
            <p:ph/>
          </p:nvPr>
        </p:nvSpPr>
        <p:spPr>
          <a:xfrm>
            <a:off x="419040" y="1371600"/>
            <a:ext cx="8304120" cy="3156480"/>
          </a:xfrm>
          <a:prstGeom prst="rect">
            <a:avLst/>
          </a:prstGeom>
          <a:noFill/>
          <a:ln w="0">
            <a:noFill/>
          </a:ln>
        </p:spPr>
        <p:txBody>
          <a:bodyPr lIns="0" rIns="0" tIns="23040" bIns="45000" anchor="t">
            <a:noAutofit/>
          </a:bodyPr>
          <a:p>
            <a:pPr marL="216000" indent="-216000">
              <a:lnSpc>
                <a:spcPct val="100000"/>
              </a:lnSpc>
              <a:spcBef>
                <a:spcPts val="431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If project does not have youtube/blog/other, use your own account and create content related to the project.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31"/>
              </a:spcBef>
              <a:buNone/>
            </a:pP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431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You may not be an user of the project, but have talent in web/ui/ux design, graphics, video creation, type writing, others.  Helping the project may help your portfolio/demo book.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31"/>
              </a:spcBef>
              <a:buNone/>
            </a:pP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431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If you find an issue report it to the mailing list or create a Jira. Include how to reproduce the issue.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31"/>
              </a:spcBef>
              <a:buNone/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374" name="PlaceHolder 2"/>
          <p:cNvSpPr>
            <a:spLocks noGrp="1"/>
          </p:cNvSpPr>
          <p:nvPr>
            <p:ph type="title"/>
          </p:nvPr>
        </p:nvSpPr>
        <p:spPr>
          <a:xfrm>
            <a:off x="419040" y="457200"/>
            <a:ext cx="8304120" cy="41580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latin typeface="Arial"/>
              </a:rPr>
              <a:t>How to contribute as non-developer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75" name="PlaceHolder 3"/>
          <p:cNvSpPr>
            <a:spLocks noGrp="1"/>
          </p:cNvSpPr>
          <p:nvPr>
            <p:ph/>
          </p:nvPr>
        </p:nvSpPr>
        <p:spPr>
          <a:xfrm>
            <a:off x="419040" y="822960"/>
            <a:ext cx="8304120" cy="306000"/>
          </a:xfrm>
          <a:prstGeom prst="rect">
            <a:avLst/>
          </a:prstGeom>
          <a:noFill/>
          <a:ln w="0">
            <a:noFill/>
          </a:ln>
        </p:spPr>
        <p:txBody>
          <a:bodyPr lIns="0" rIns="0" tIns="23040" bIns="45000" anchor="t">
            <a:noAutofit/>
          </a:bodyPr>
          <a:p>
            <a:pPr>
              <a:lnSpc>
                <a:spcPct val="100000"/>
              </a:lnSpc>
              <a:spcBef>
                <a:spcPts val="451"/>
              </a:spcBef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rgbClr val="00a3af"/>
                </a:solidFill>
                <a:latin typeface="Roboto"/>
                <a:ea typeface="Roboto"/>
              </a:rPr>
              <a:t> </a:t>
            </a:r>
            <a:endParaRPr b="0" lang="en-US" sz="16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PlaceHolder 1"/>
          <p:cNvSpPr>
            <a:spLocks noGrp="1"/>
          </p:cNvSpPr>
          <p:nvPr>
            <p:ph/>
          </p:nvPr>
        </p:nvSpPr>
        <p:spPr>
          <a:xfrm>
            <a:off x="419040" y="1371600"/>
            <a:ext cx="8304120" cy="3156480"/>
          </a:xfrm>
          <a:prstGeom prst="rect">
            <a:avLst/>
          </a:prstGeom>
          <a:noFill/>
          <a:ln w="0">
            <a:noFill/>
          </a:ln>
        </p:spPr>
        <p:txBody>
          <a:bodyPr lIns="0" rIns="0" tIns="23040" bIns="45000" anchor="t">
            <a:noAutofit/>
          </a:bodyPr>
          <a:p>
            <a:pPr marL="216000" indent="-216000">
              <a:lnSpc>
                <a:spcPct val="100000"/>
              </a:lnSpc>
              <a:spcBef>
                <a:spcPts val="431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Joined mailing list and slack channels, read all threads and reply if I know the answer.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31"/>
              </a:spcBef>
              <a:buNone/>
            </a:pP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431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Attend every meetup/virtual conference if possible. One in Japan timezone.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31"/>
              </a:spcBef>
              <a:buNone/>
            </a:pP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431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Released Solr Newsletter proposal starting September 2023, working on October 2023 release.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431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431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Tested and voted (non binding) on Solr 9.x release candidates.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31"/>
              </a:spcBef>
              <a:buNone/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377" name="PlaceHolder 2"/>
          <p:cNvSpPr>
            <a:spLocks noGrp="1"/>
          </p:cNvSpPr>
          <p:nvPr>
            <p:ph type="title"/>
          </p:nvPr>
        </p:nvSpPr>
        <p:spPr>
          <a:xfrm>
            <a:off x="419040" y="457200"/>
            <a:ext cx="8304120" cy="41580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latin typeface="Arial"/>
              </a:rPr>
              <a:t>How to contribute as non-developer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78" name="PlaceHolder 3"/>
          <p:cNvSpPr>
            <a:spLocks noGrp="1"/>
          </p:cNvSpPr>
          <p:nvPr>
            <p:ph/>
          </p:nvPr>
        </p:nvSpPr>
        <p:spPr>
          <a:xfrm>
            <a:off x="419040" y="822960"/>
            <a:ext cx="8304120" cy="306000"/>
          </a:xfrm>
          <a:prstGeom prst="rect">
            <a:avLst/>
          </a:prstGeom>
          <a:noFill/>
          <a:ln w="0">
            <a:noFill/>
          </a:ln>
        </p:spPr>
        <p:txBody>
          <a:bodyPr lIns="0" rIns="0" tIns="23040" bIns="45000" anchor="t">
            <a:noAutofit/>
          </a:bodyPr>
          <a:p>
            <a:pPr>
              <a:lnSpc>
                <a:spcPct val="100000"/>
              </a:lnSpc>
              <a:spcBef>
                <a:spcPts val="451"/>
              </a:spcBef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rgbClr val="00a3af"/>
                </a:solidFill>
                <a:latin typeface="Roboto"/>
                <a:ea typeface="Roboto"/>
              </a:rPr>
              <a:t> </a:t>
            </a:r>
            <a:r>
              <a:rPr b="0" lang="en-US" sz="1600" spc="-1" strike="noStrike">
                <a:solidFill>
                  <a:srgbClr val="00a3af"/>
                </a:solidFill>
                <a:latin typeface="Roboto"/>
                <a:ea typeface="Roboto"/>
              </a:rPr>
              <a:t>My contributions so far</a:t>
            </a:r>
            <a:endParaRPr b="0" lang="en-US" sz="16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PlaceHolder 1"/>
          <p:cNvSpPr>
            <a:spLocks noGrp="1"/>
          </p:cNvSpPr>
          <p:nvPr>
            <p:ph/>
          </p:nvPr>
        </p:nvSpPr>
        <p:spPr>
          <a:xfrm>
            <a:off x="419040" y="1371600"/>
            <a:ext cx="8304120" cy="3156480"/>
          </a:xfrm>
          <a:prstGeom prst="rect">
            <a:avLst/>
          </a:prstGeom>
          <a:noFill/>
          <a:ln w="0">
            <a:noFill/>
          </a:ln>
        </p:spPr>
        <p:txBody>
          <a:bodyPr lIns="0" rIns="0" tIns="23040" bIns="45000" anchor="t">
            <a:noAutofit/>
          </a:bodyPr>
          <a:p>
            <a:pPr>
              <a:lnSpc>
                <a:spcPct val="100000"/>
              </a:lnSpc>
              <a:spcBef>
                <a:spcPts val="431"/>
              </a:spcBef>
              <a:buNone/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31"/>
              </a:spcBef>
              <a:buNone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Talk about Solr at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31"/>
              </a:spcBef>
              <a:buNone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Future of Data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31"/>
              </a:spcBef>
              <a:buNone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Santiago Chile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31"/>
              </a:spcBef>
              <a:buNone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June 2023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31"/>
              </a:spcBef>
              <a:buNone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Opensource Community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31"/>
              </a:spcBef>
              <a:buNone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in Spanish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80" name="PlaceHolder 2"/>
          <p:cNvSpPr>
            <a:spLocks noGrp="1"/>
          </p:cNvSpPr>
          <p:nvPr>
            <p:ph type="title"/>
          </p:nvPr>
        </p:nvSpPr>
        <p:spPr>
          <a:xfrm>
            <a:off x="419040" y="457200"/>
            <a:ext cx="8304120" cy="41580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latin typeface="Arial"/>
              </a:rPr>
              <a:t>How to contribute as non-developer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81" name="PlaceHolder 3"/>
          <p:cNvSpPr>
            <a:spLocks noGrp="1"/>
          </p:cNvSpPr>
          <p:nvPr>
            <p:ph/>
          </p:nvPr>
        </p:nvSpPr>
        <p:spPr>
          <a:xfrm>
            <a:off x="419040" y="822960"/>
            <a:ext cx="8304120" cy="306000"/>
          </a:xfrm>
          <a:prstGeom prst="rect">
            <a:avLst/>
          </a:prstGeom>
          <a:noFill/>
          <a:ln w="0">
            <a:noFill/>
          </a:ln>
        </p:spPr>
        <p:txBody>
          <a:bodyPr lIns="0" rIns="0" tIns="23040" bIns="45000" anchor="t">
            <a:noAutofit/>
          </a:bodyPr>
          <a:p>
            <a:pPr>
              <a:lnSpc>
                <a:spcPct val="100000"/>
              </a:lnSpc>
              <a:spcBef>
                <a:spcPts val="451"/>
              </a:spcBef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rgbClr val="00a3af"/>
                </a:solidFill>
                <a:latin typeface="Roboto"/>
                <a:ea typeface="Roboto"/>
              </a:rPr>
              <a:t> </a:t>
            </a:r>
            <a:r>
              <a:rPr b="0" lang="en-US" sz="1600" spc="-1" strike="noStrike">
                <a:solidFill>
                  <a:srgbClr val="00a3af"/>
                </a:solidFill>
                <a:latin typeface="Roboto"/>
                <a:ea typeface="Roboto"/>
              </a:rPr>
              <a:t>My contributions so far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382" name="" descr=""/>
          <p:cNvPicPr/>
          <p:nvPr/>
        </p:nvPicPr>
        <p:blipFill>
          <a:blip r:embed="rId1"/>
          <a:stretch/>
        </p:blipFill>
        <p:spPr>
          <a:xfrm>
            <a:off x="3379320" y="1600200"/>
            <a:ext cx="5078160" cy="2856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PlaceHolder 1"/>
          <p:cNvSpPr>
            <a:spLocks noGrp="1"/>
          </p:cNvSpPr>
          <p:nvPr>
            <p:ph/>
          </p:nvPr>
        </p:nvSpPr>
        <p:spPr>
          <a:xfrm>
            <a:off x="419040" y="1371600"/>
            <a:ext cx="8304120" cy="3156480"/>
          </a:xfrm>
          <a:prstGeom prst="rect">
            <a:avLst/>
          </a:prstGeom>
          <a:noFill/>
          <a:ln w="0">
            <a:noFill/>
          </a:ln>
        </p:spPr>
        <p:txBody>
          <a:bodyPr lIns="0" rIns="0" tIns="23040" bIns="45000" anchor="t">
            <a:noAutofit/>
          </a:bodyPr>
          <a:p>
            <a:pPr>
              <a:lnSpc>
                <a:spcPct val="100000"/>
              </a:lnSpc>
              <a:spcBef>
                <a:spcPts val="431"/>
              </a:spcBef>
              <a:buNone/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31"/>
              </a:spcBef>
              <a:buNone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Talk at Community over Code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31"/>
              </a:spcBef>
              <a:buNone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(ex Apache Con)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31"/>
              </a:spcBef>
              <a:buNone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Halifax Canada,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31"/>
              </a:spcBef>
              <a:buNone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“</a:t>
            </a: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How to participate and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31"/>
              </a:spcBef>
              <a:buNone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contribute to an Apache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31"/>
              </a:spcBef>
              <a:buNone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project as a non-developer,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31"/>
              </a:spcBef>
              <a:buNone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Apache Solr edition”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31"/>
              </a:spcBef>
              <a:buNone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October 2023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84" name="PlaceHolder 2"/>
          <p:cNvSpPr>
            <a:spLocks noGrp="1"/>
          </p:cNvSpPr>
          <p:nvPr>
            <p:ph type="title"/>
          </p:nvPr>
        </p:nvSpPr>
        <p:spPr>
          <a:xfrm>
            <a:off x="419040" y="457200"/>
            <a:ext cx="8304120" cy="41580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latin typeface="Arial"/>
              </a:rPr>
              <a:t>How to contribute as non-developer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85" name="PlaceHolder 3"/>
          <p:cNvSpPr>
            <a:spLocks noGrp="1"/>
          </p:cNvSpPr>
          <p:nvPr>
            <p:ph/>
          </p:nvPr>
        </p:nvSpPr>
        <p:spPr>
          <a:xfrm>
            <a:off x="419040" y="822960"/>
            <a:ext cx="8304120" cy="306000"/>
          </a:xfrm>
          <a:prstGeom prst="rect">
            <a:avLst/>
          </a:prstGeom>
          <a:noFill/>
          <a:ln w="0">
            <a:noFill/>
          </a:ln>
        </p:spPr>
        <p:txBody>
          <a:bodyPr lIns="0" rIns="0" tIns="23040" bIns="45000" anchor="t">
            <a:noAutofit/>
          </a:bodyPr>
          <a:p>
            <a:pPr>
              <a:lnSpc>
                <a:spcPct val="100000"/>
              </a:lnSpc>
              <a:spcBef>
                <a:spcPts val="451"/>
              </a:spcBef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rgbClr val="00a3af"/>
                </a:solidFill>
                <a:latin typeface="Roboto"/>
                <a:ea typeface="Roboto"/>
              </a:rPr>
              <a:t> </a:t>
            </a:r>
            <a:r>
              <a:rPr b="0" lang="en-US" sz="1600" spc="-1" strike="noStrike">
                <a:solidFill>
                  <a:srgbClr val="00a3af"/>
                </a:solidFill>
                <a:latin typeface="Roboto"/>
                <a:ea typeface="Roboto"/>
              </a:rPr>
              <a:t>My contributions so far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386" name="" descr=""/>
          <p:cNvPicPr/>
          <p:nvPr/>
        </p:nvPicPr>
        <p:blipFill>
          <a:blip r:embed="rId1"/>
          <a:stretch/>
        </p:blipFill>
        <p:spPr>
          <a:xfrm>
            <a:off x="3886200" y="1509840"/>
            <a:ext cx="4776120" cy="2890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PlaceHolder 1"/>
          <p:cNvSpPr>
            <a:spLocks noGrp="1"/>
          </p:cNvSpPr>
          <p:nvPr>
            <p:ph/>
          </p:nvPr>
        </p:nvSpPr>
        <p:spPr>
          <a:xfrm>
            <a:off x="419040" y="1371600"/>
            <a:ext cx="8304120" cy="3156480"/>
          </a:xfrm>
          <a:prstGeom prst="rect">
            <a:avLst/>
          </a:prstGeom>
          <a:noFill/>
          <a:ln w="0">
            <a:noFill/>
          </a:ln>
        </p:spPr>
        <p:txBody>
          <a:bodyPr lIns="0" rIns="0" tIns="23040" bIns="45000" anchor="t">
            <a:noAutofit/>
          </a:bodyPr>
          <a:p>
            <a:pPr>
              <a:lnSpc>
                <a:spcPct val="100000"/>
              </a:lnSpc>
              <a:spcBef>
                <a:spcPts val="431"/>
              </a:spcBef>
              <a:buNone/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31"/>
              </a:spcBef>
              <a:buNone/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31"/>
              </a:spcBef>
              <a:buNone/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31"/>
              </a:spcBef>
              <a:buNone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First documentation change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31"/>
              </a:spcBef>
              <a:buNone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PR submitted and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31"/>
              </a:spcBef>
              <a:buNone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merged/approved.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31"/>
              </a:spcBef>
              <a:buNone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More to come.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88" name="PlaceHolder 2"/>
          <p:cNvSpPr>
            <a:spLocks noGrp="1"/>
          </p:cNvSpPr>
          <p:nvPr>
            <p:ph type="title"/>
          </p:nvPr>
        </p:nvSpPr>
        <p:spPr>
          <a:xfrm>
            <a:off x="419040" y="457200"/>
            <a:ext cx="8304120" cy="41580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latin typeface="Arial"/>
              </a:rPr>
              <a:t>How to contribute as non-developer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89" name="PlaceHolder 3"/>
          <p:cNvSpPr>
            <a:spLocks noGrp="1"/>
          </p:cNvSpPr>
          <p:nvPr>
            <p:ph/>
          </p:nvPr>
        </p:nvSpPr>
        <p:spPr>
          <a:xfrm>
            <a:off x="419040" y="822960"/>
            <a:ext cx="8304120" cy="306000"/>
          </a:xfrm>
          <a:prstGeom prst="rect">
            <a:avLst/>
          </a:prstGeom>
          <a:noFill/>
          <a:ln w="0">
            <a:noFill/>
          </a:ln>
        </p:spPr>
        <p:txBody>
          <a:bodyPr lIns="0" rIns="0" tIns="23040" bIns="45000" anchor="t">
            <a:noAutofit/>
          </a:bodyPr>
          <a:p>
            <a:pPr>
              <a:lnSpc>
                <a:spcPct val="100000"/>
              </a:lnSpc>
              <a:spcBef>
                <a:spcPts val="451"/>
              </a:spcBef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rgbClr val="00a3af"/>
                </a:solidFill>
                <a:latin typeface="Roboto"/>
                <a:ea typeface="Roboto"/>
              </a:rPr>
              <a:t> </a:t>
            </a:r>
            <a:r>
              <a:rPr b="0" lang="en-US" sz="1600" spc="-1" strike="noStrike">
                <a:solidFill>
                  <a:srgbClr val="00a3af"/>
                </a:solidFill>
                <a:latin typeface="Roboto"/>
                <a:ea typeface="Roboto"/>
              </a:rPr>
              <a:t>My contributions so far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390" name="" descr=""/>
          <p:cNvPicPr/>
          <p:nvPr/>
        </p:nvPicPr>
        <p:blipFill>
          <a:blip r:embed="rId1"/>
          <a:stretch/>
        </p:blipFill>
        <p:spPr>
          <a:xfrm>
            <a:off x="3892680" y="1371600"/>
            <a:ext cx="4564800" cy="2852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PlaceHolder 1"/>
          <p:cNvSpPr>
            <a:spLocks noGrp="1"/>
          </p:cNvSpPr>
          <p:nvPr>
            <p:ph/>
          </p:nvPr>
        </p:nvSpPr>
        <p:spPr>
          <a:xfrm>
            <a:off x="419040" y="1371600"/>
            <a:ext cx="8304120" cy="3156480"/>
          </a:xfrm>
          <a:prstGeom prst="rect">
            <a:avLst/>
          </a:prstGeom>
          <a:noFill/>
          <a:ln w="0">
            <a:noFill/>
          </a:ln>
        </p:spPr>
        <p:txBody>
          <a:bodyPr lIns="0" rIns="0" tIns="23040" bIns="45000" anchor="t">
            <a:noAutofit/>
          </a:bodyPr>
          <a:p>
            <a:pPr>
              <a:lnSpc>
                <a:spcPct val="100000"/>
              </a:lnSpc>
              <a:spcBef>
                <a:spcPts val="431"/>
              </a:spcBef>
              <a:buNone/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31"/>
              </a:spcBef>
              <a:buNone/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31"/>
              </a:spcBef>
              <a:buNone/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31"/>
              </a:spcBef>
              <a:buNone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First documentation change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31"/>
              </a:spcBef>
              <a:buNone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PR submitted and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31"/>
              </a:spcBef>
              <a:buNone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merged/approved.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31"/>
              </a:spcBef>
              <a:buNone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More to come.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92" name="PlaceHolder 2"/>
          <p:cNvSpPr>
            <a:spLocks noGrp="1"/>
          </p:cNvSpPr>
          <p:nvPr>
            <p:ph type="title"/>
          </p:nvPr>
        </p:nvSpPr>
        <p:spPr>
          <a:xfrm>
            <a:off x="419040" y="457200"/>
            <a:ext cx="8304120" cy="41580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latin typeface="Arial"/>
              </a:rPr>
              <a:t>How to contribute as non-developer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93" name="PlaceHolder 3"/>
          <p:cNvSpPr>
            <a:spLocks noGrp="1"/>
          </p:cNvSpPr>
          <p:nvPr>
            <p:ph/>
          </p:nvPr>
        </p:nvSpPr>
        <p:spPr>
          <a:xfrm>
            <a:off x="419040" y="822960"/>
            <a:ext cx="8304120" cy="306000"/>
          </a:xfrm>
          <a:prstGeom prst="rect">
            <a:avLst/>
          </a:prstGeom>
          <a:noFill/>
          <a:ln w="0">
            <a:noFill/>
          </a:ln>
        </p:spPr>
        <p:txBody>
          <a:bodyPr lIns="0" rIns="0" tIns="23040" bIns="45000" anchor="t">
            <a:noAutofit/>
          </a:bodyPr>
          <a:p>
            <a:pPr>
              <a:lnSpc>
                <a:spcPct val="100000"/>
              </a:lnSpc>
              <a:spcBef>
                <a:spcPts val="451"/>
              </a:spcBef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rgbClr val="00a3af"/>
                </a:solidFill>
                <a:latin typeface="Roboto"/>
                <a:ea typeface="Roboto"/>
              </a:rPr>
              <a:t> </a:t>
            </a:r>
            <a:r>
              <a:rPr b="0" lang="en-US" sz="1600" spc="-1" strike="noStrike">
                <a:solidFill>
                  <a:srgbClr val="00a3af"/>
                </a:solidFill>
                <a:latin typeface="Roboto"/>
                <a:ea typeface="Roboto"/>
              </a:rPr>
              <a:t>My contributions so far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394" name="" descr=""/>
          <p:cNvPicPr/>
          <p:nvPr/>
        </p:nvPicPr>
        <p:blipFill>
          <a:blip r:embed="rId1"/>
          <a:stretch/>
        </p:blipFill>
        <p:spPr>
          <a:xfrm>
            <a:off x="3979800" y="1143000"/>
            <a:ext cx="4477680" cy="3189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PlaceHolder 1"/>
          <p:cNvSpPr>
            <a:spLocks noGrp="1"/>
          </p:cNvSpPr>
          <p:nvPr>
            <p:ph type="title"/>
          </p:nvPr>
        </p:nvSpPr>
        <p:spPr>
          <a:xfrm>
            <a:off x="419040" y="457200"/>
            <a:ext cx="8304120" cy="41580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200" spc="26" strike="noStrike" cap="all">
                <a:solidFill>
                  <a:srgbClr val="ffffff"/>
                </a:solidFill>
                <a:latin typeface="Lato"/>
              </a:rPr>
              <a:t>AGENDA</a:t>
            </a:r>
            <a:endParaRPr b="0" lang="en-US" sz="2200" spc="-1" strike="noStrike">
              <a:latin typeface="Arial"/>
            </a:endParaRPr>
          </a:p>
        </p:txBody>
      </p:sp>
      <p:graphicFrame>
        <p:nvGraphicFramePr>
          <p:cNvPr id="396" name="Table 7"/>
          <p:cNvGraphicFramePr/>
          <p:nvPr/>
        </p:nvGraphicFramePr>
        <p:xfrm>
          <a:off x="1691280" y="1337400"/>
          <a:ext cx="6555240" cy="2468520"/>
        </p:xfrm>
        <a:graphic>
          <a:graphicData uri="http://schemas.openxmlformats.org/drawingml/2006/table">
            <a:tbl>
              <a:tblPr/>
              <a:tblGrid>
                <a:gridCol w="6555600"/>
              </a:tblGrid>
              <a:tr h="411480">
                <a:tc>
                  <a:txBody>
                    <a:bodyPr lIns="137160" rIns="684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400" spc="-1" strike="noStrike">
                          <a:solidFill>
                            <a:srgbClr val="bfbfbf"/>
                          </a:solidFill>
                          <a:latin typeface="Roboto"/>
                        </a:rPr>
                        <a:t>Who I am</a:t>
                      </a:r>
                      <a:endParaRPr b="0" lang="en-US" sz="1400" spc="-1" strike="noStrike">
                        <a:latin typeface="Arial"/>
                      </a:endParaRPr>
                    </a:p>
                  </a:txBody>
                  <a:tcPr anchor="ctr" marL="137160" marR="68400">
                    <a:lnL w="288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38160">
                      <a:noFill/>
                    </a:lnB>
                    <a:noFill/>
                  </a:tcPr>
                </a:tc>
              </a:tr>
              <a:tr h="411480">
                <a:tc>
                  <a:txBody>
                    <a:bodyPr lIns="137160" rIns="684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400" spc="-1" strike="noStrike">
                          <a:solidFill>
                            <a:srgbClr val="bfbfbf"/>
                          </a:solidFill>
                          <a:latin typeface="Roboto"/>
                        </a:rPr>
                        <a:t>How I started using Apache Solr</a:t>
                      </a:r>
                      <a:endParaRPr b="0" lang="en-US" sz="1400" spc="-1" strike="noStrike">
                        <a:latin typeface="Arial"/>
                      </a:endParaRPr>
                    </a:p>
                  </a:txBody>
                  <a:tcPr anchor="ctr" marL="137160" marR="68400">
                    <a:lnL w="288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</a:tr>
              <a:tr h="411480">
                <a:tc>
                  <a:txBody>
                    <a:bodyPr lIns="137160" rIns="684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400" spc="-1" strike="noStrike">
                          <a:solidFill>
                            <a:srgbClr val="bfbfbf"/>
                          </a:solidFill>
                          <a:latin typeface="Roboto"/>
                        </a:rPr>
                        <a:t>Should I get involved? Trip to Apache Con 2022</a:t>
                      </a:r>
                      <a:endParaRPr b="0" lang="en-US" sz="1400" spc="-1" strike="noStrike">
                        <a:latin typeface="Arial"/>
                      </a:endParaRPr>
                    </a:p>
                  </a:txBody>
                  <a:tcPr anchor="ctr" marL="137160" marR="68400">
                    <a:lnL w="288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</a:tr>
              <a:tr h="411480">
                <a:tc>
                  <a:txBody>
                    <a:bodyPr lIns="137160" rIns="684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400" spc="-1" strike="noStrike">
                          <a:solidFill>
                            <a:srgbClr val="bfbfbf"/>
                          </a:solidFill>
                          <a:latin typeface="Roboto"/>
                        </a:rPr>
                        <a:t>Solr community changes in 2022-2023</a:t>
                      </a:r>
                      <a:endParaRPr b="0" lang="en-US" sz="1400" spc="-1" strike="noStrike">
                        <a:latin typeface="Arial"/>
                      </a:endParaRPr>
                    </a:p>
                  </a:txBody>
                  <a:tcPr anchor="ctr" marL="137160" marR="68400">
                    <a:lnL w="288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</a:tr>
              <a:tr h="411480">
                <a:tc>
                  <a:txBody>
                    <a:bodyPr lIns="137160" rIns="684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400" spc="-1" strike="noStrike">
                          <a:solidFill>
                            <a:srgbClr val="bfbfbf"/>
                          </a:solidFill>
                          <a:latin typeface="Roboto"/>
                        </a:rPr>
                        <a:t>How to contribute as non-developer</a:t>
                      </a:r>
                      <a:endParaRPr b="0" lang="en-US" sz="1400" spc="-1" strike="noStrike">
                        <a:latin typeface="Arial"/>
                      </a:endParaRPr>
                    </a:p>
                  </a:txBody>
                  <a:tcPr anchor="ctr" marL="137160" marR="68400">
                    <a:lnL w="288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</a:tr>
              <a:tr h="411480">
                <a:tc>
                  <a:txBody>
                    <a:bodyPr lIns="137160" rIns="684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400" spc="-1" strike="noStrike">
                          <a:solidFill>
                            <a:srgbClr val="ff8300"/>
                          </a:solidFill>
                          <a:latin typeface="Roboto"/>
                        </a:rPr>
                        <a:t>Next year(s) goals</a:t>
                      </a:r>
                      <a:endParaRPr b="0" lang="en-US" sz="1400" spc="-1" strike="noStrike">
                        <a:latin typeface="Arial"/>
                      </a:endParaRPr>
                    </a:p>
                  </a:txBody>
                  <a:tcPr anchor="ctr" marL="137160" marR="68400">
                    <a:lnL w="288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97" name="Rectangle 8"/>
          <p:cNvSpPr/>
          <p:nvPr/>
        </p:nvSpPr>
        <p:spPr>
          <a:xfrm>
            <a:off x="1184760" y="3394800"/>
            <a:ext cx="409680" cy="40968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PlaceHolder 1"/>
          <p:cNvSpPr>
            <a:spLocks noGrp="1"/>
          </p:cNvSpPr>
          <p:nvPr>
            <p:ph/>
          </p:nvPr>
        </p:nvSpPr>
        <p:spPr>
          <a:xfrm>
            <a:off x="419040" y="1371600"/>
            <a:ext cx="8304120" cy="3156480"/>
          </a:xfrm>
          <a:prstGeom prst="rect">
            <a:avLst/>
          </a:prstGeom>
          <a:noFill/>
          <a:ln w="0">
            <a:noFill/>
          </a:ln>
        </p:spPr>
        <p:txBody>
          <a:bodyPr lIns="0" rIns="0" tIns="23040" bIns="45000" anchor="t">
            <a:noAutofit/>
          </a:bodyPr>
          <a:p>
            <a:pPr marL="216000" indent="-216000">
              <a:lnSpc>
                <a:spcPct val="100000"/>
              </a:lnSpc>
              <a:spcBef>
                <a:spcPts val="431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Attend next Community over Code/Apache Con 2024 if possible.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31"/>
              </a:spcBef>
              <a:buNone/>
            </a:pP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431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Contribute with documentation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31"/>
              </a:spcBef>
              <a:buNone/>
            </a:pP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431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Continue with Solr newsletter (if accepted)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31"/>
              </a:spcBef>
              <a:buNone/>
            </a:pP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431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Create content like videos and blogs about Solr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31"/>
              </a:spcBef>
              <a:buNone/>
            </a:pP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431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Push for Solr social media accounts missing like Linkedin.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  <a:buNone/>
            </a:pPr>
            <a:endParaRPr b="0" lang="en-US" sz="1800" spc="-1" strike="noStrike">
              <a:latin typeface="Arial"/>
            </a:endParaRPr>
          </a:p>
        </p:txBody>
      </p:sp>
      <p:sp>
        <p:nvSpPr>
          <p:cNvPr id="399" name="PlaceHolder 2"/>
          <p:cNvSpPr>
            <a:spLocks noGrp="1"/>
          </p:cNvSpPr>
          <p:nvPr>
            <p:ph type="title"/>
          </p:nvPr>
        </p:nvSpPr>
        <p:spPr>
          <a:xfrm>
            <a:off x="419040" y="457200"/>
            <a:ext cx="8304120" cy="41580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latin typeface="Arial"/>
              </a:rPr>
              <a:t>Next year(s) goals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00" name="PlaceHolder 3"/>
          <p:cNvSpPr>
            <a:spLocks noGrp="1"/>
          </p:cNvSpPr>
          <p:nvPr>
            <p:ph/>
          </p:nvPr>
        </p:nvSpPr>
        <p:spPr>
          <a:xfrm>
            <a:off x="419040" y="822960"/>
            <a:ext cx="8304120" cy="306000"/>
          </a:xfrm>
          <a:prstGeom prst="rect">
            <a:avLst/>
          </a:prstGeom>
          <a:noFill/>
          <a:ln w="0">
            <a:noFill/>
          </a:ln>
        </p:spPr>
        <p:txBody>
          <a:bodyPr lIns="0" rIns="0" tIns="23040" bIns="45000" anchor="t">
            <a:noAutofit/>
          </a:bodyPr>
          <a:p>
            <a:pPr>
              <a:lnSpc>
                <a:spcPct val="100000"/>
              </a:lnSpc>
              <a:spcBef>
                <a:spcPts val="451"/>
              </a:spcBef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rgbClr val="00a3af"/>
                </a:solidFill>
                <a:latin typeface="Roboto"/>
                <a:ea typeface="Roboto"/>
              </a:rPr>
              <a:t> </a:t>
            </a:r>
            <a:endParaRPr b="0" lang="en-US" sz="16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laceHolder 1"/>
          <p:cNvSpPr>
            <a:spLocks noGrp="1"/>
          </p:cNvSpPr>
          <p:nvPr>
            <p:ph type="title"/>
          </p:nvPr>
        </p:nvSpPr>
        <p:spPr>
          <a:xfrm>
            <a:off x="419040" y="457200"/>
            <a:ext cx="8304120" cy="41868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latin typeface="Arial"/>
              </a:rPr>
              <a:t>Who I am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10" name="PlaceHolder 2"/>
          <p:cNvSpPr>
            <a:spLocks noGrp="1"/>
          </p:cNvSpPr>
          <p:nvPr>
            <p:ph/>
          </p:nvPr>
        </p:nvSpPr>
        <p:spPr>
          <a:xfrm>
            <a:off x="3502800" y="1418040"/>
            <a:ext cx="5182920" cy="2924280"/>
          </a:xfrm>
          <a:prstGeom prst="rect">
            <a:avLst/>
          </a:prstGeom>
          <a:noFill/>
          <a:ln w="0">
            <a:noFill/>
          </a:ln>
        </p:spPr>
        <p:txBody>
          <a:bodyPr lIns="0" rIns="0" tIns="23040" bIns="45000" anchor="t">
            <a:noAutofit/>
          </a:bodyPr>
          <a:p>
            <a:pPr marL="173160" indent="-173160">
              <a:lnSpc>
                <a:spcPct val="100000"/>
              </a:lnSpc>
              <a:spcBef>
                <a:spcPts val="451"/>
              </a:spcBef>
              <a:buClr>
                <a:srgbClr val="ffffff"/>
              </a:buClr>
              <a:buSzPct val="80000"/>
              <a:buFont typeface="Arial"/>
              <a:buChar char="•"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Alejandro Arrieta</a:t>
            </a:r>
            <a:endParaRPr b="0" lang="en-US" sz="1800" spc="-1" strike="noStrike">
              <a:latin typeface="Arial"/>
            </a:endParaRPr>
          </a:p>
          <a:p>
            <a:pPr marL="173160" indent="-173160">
              <a:lnSpc>
                <a:spcPct val="100000"/>
              </a:lnSpc>
              <a:spcBef>
                <a:spcPts val="451"/>
              </a:spcBef>
              <a:buClr>
                <a:srgbClr val="ffffff"/>
              </a:buClr>
              <a:buSzPct val="80000"/>
              <a:buFont typeface="Arial"/>
              <a:buChar char="•"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Sr Staff Customer Operations Engineer</a:t>
            </a:r>
            <a:endParaRPr b="0" lang="en-US" sz="1800" spc="-1" strike="noStrike">
              <a:latin typeface="Arial"/>
            </a:endParaRPr>
          </a:p>
          <a:p>
            <a:pPr marL="173160" indent="-173160">
              <a:lnSpc>
                <a:spcPct val="100000"/>
              </a:lnSpc>
              <a:spcBef>
                <a:spcPts val="451"/>
              </a:spcBef>
              <a:buClr>
                <a:srgbClr val="ffffff"/>
              </a:buClr>
              <a:buSzPct val="80000"/>
              <a:buFont typeface="Arial"/>
              <a:buChar char="•"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Cloudera</a:t>
            </a:r>
            <a:endParaRPr b="0" lang="en-US" sz="1800" spc="-1" strike="noStrike">
              <a:latin typeface="Arial"/>
            </a:endParaRPr>
          </a:p>
          <a:p>
            <a:pPr marL="173160" indent="-173160">
              <a:lnSpc>
                <a:spcPct val="100000"/>
              </a:lnSpc>
              <a:spcBef>
                <a:spcPts val="451"/>
              </a:spcBef>
              <a:buClr>
                <a:srgbClr val="ffffff"/>
              </a:buClr>
              <a:buSzPct val="80000"/>
              <a:buFont typeface="Arial"/>
              <a:buChar char="•"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Solr SME / Ambari SME</a:t>
            </a:r>
            <a:endParaRPr b="0" lang="en-US" sz="1800" spc="-1" strike="noStrike">
              <a:latin typeface="Arial"/>
            </a:endParaRPr>
          </a:p>
          <a:p>
            <a:pPr marL="173160" indent="-173160">
              <a:lnSpc>
                <a:spcPct val="100000"/>
              </a:lnSpc>
              <a:spcBef>
                <a:spcPts val="451"/>
              </a:spcBef>
              <a:buClr>
                <a:srgbClr val="ffffff"/>
              </a:buClr>
              <a:buSzPct val="80000"/>
              <a:buFont typeface="Arial"/>
              <a:buChar char="•"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BS CS + Informatics Eng + Master IT UTFSM</a:t>
            </a:r>
            <a:endParaRPr b="0" lang="en-US" sz="1800" spc="-1" strike="noStrike">
              <a:latin typeface="Arial"/>
            </a:endParaRPr>
          </a:p>
          <a:p>
            <a:pPr marL="173160" indent="-173160">
              <a:lnSpc>
                <a:spcPct val="100000"/>
              </a:lnSpc>
              <a:spcBef>
                <a:spcPts val="451"/>
              </a:spcBef>
              <a:buClr>
                <a:srgbClr val="ffffff"/>
              </a:buClr>
              <a:buSzPct val="80000"/>
              <a:buFont typeface="Arial"/>
              <a:buChar char="•"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Chile, South America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51"/>
              </a:spcBef>
              <a:buNone/>
              <a:tabLst>
                <a:tab algn="l" pos="1414440"/>
              </a:tabLst>
            </a:pPr>
            <a:endParaRPr b="0" lang="en-US" sz="1800" spc="-1" strike="noStrike">
              <a:latin typeface="Arial"/>
            </a:endParaRPr>
          </a:p>
        </p:txBody>
      </p:sp>
      <p:pic>
        <p:nvPicPr>
          <p:cNvPr id="311" name="" descr=""/>
          <p:cNvPicPr/>
          <p:nvPr/>
        </p:nvPicPr>
        <p:blipFill>
          <a:blip r:embed="rId1"/>
          <a:stretch/>
        </p:blipFill>
        <p:spPr>
          <a:xfrm>
            <a:off x="450000" y="1544040"/>
            <a:ext cx="2798280" cy="2798280"/>
          </a:xfrm>
          <a:prstGeom prst="rect">
            <a:avLst/>
          </a:prstGeom>
          <a:ln w="0">
            <a:noFill/>
          </a:ln>
        </p:spPr>
      </p:pic>
      <p:sp>
        <p:nvSpPr>
          <p:cNvPr id="312" name="PlaceHolder 20"/>
          <p:cNvSpPr/>
          <p:nvPr/>
        </p:nvSpPr>
        <p:spPr>
          <a:xfrm>
            <a:off x="419040" y="823320"/>
            <a:ext cx="8304120" cy="306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23040" bIns="45000" anchor="t">
            <a:noAutofit/>
          </a:bodyPr>
          <a:p>
            <a:pPr>
              <a:lnSpc>
                <a:spcPct val="100000"/>
              </a:lnSpc>
              <a:spcBef>
                <a:spcPts val="451"/>
              </a:spcBef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rgbClr val="00a3af"/>
                </a:solidFill>
                <a:latin typeface="Roboto"/>
                <a:ea typeface="Roboto"/>
              </a:rPr>
              <a:t> </a:t>
            </a:r>
            <a:endParaRPr b="0" lang="en-US" sz="16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PlaceHolder 1"/>
          <p:cNvSpPr>
            <a:spLocks noGrp="1"/>
          </p:cNvSpPr>
          <p:nvPr>
            <p:ph/>
          </p:nvPr>
        </p:nvSpPr>
        <p:spPr>
          <a:xfrm>
            <a:off x="419040" y="1371600"/>
            <a:ext cx="8304120" cy="3156480"/>
          </a:xfrm>
          <a:prstGeom prst="rect">
            <a:avLst/>
          </a:prstGeom>
          <a:noFill/>
          <a:ln w="0">
            <a:noFill/>
          </a:ln>
        </p:spPr>
        <p:txBody>
          <a:bodyPr lIns="0" rIns="0" tIns="23040" bIns="45000" anchor="t">
            <a:noAutofit/>
          </a:bodyPr>
          <a:p>
            <a:pPr>
              <a:lnSpc>
                <a:spcPct val="100000"/>
              </a:lnSpc>
              <a:spcBef>
                <a:spcPts val="431"/>
              </a:spcBef>
              <a:buNone/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31"/>
              </a:spcBef>
              <a:buNone/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31"/>
              </a:spcBef>
              <a:buNone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Be Solr advocate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31"/>
              </a:spcBef>
              <a:buNone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giving a few talks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31"/>
              </a:spcBef>
              <a:buNone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on local meetups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31"/>
              </a:spcBef>
              <a:buNone/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31"/>
              </a:spcBef>
              <a:buNone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(like Tim Spann)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02" name="PlaceHolder 2"/>
          <p:cNvSpPr>
            <a:spLocks noGrp="1"/>
          </p:cNvSpPr>
          <p:nvPr>
            <p:ph type="title"/>
          </p:nvPr>
        </p:nvSpPr>
        <p:spPr>
          <a:xfrm>
            <a:off x="419040" y="457200"/>
            <a:ext cx="8304120" cy="41580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latin typeface="Arial"/>
              </a:rPr>
              <a:t>Next year(s) goals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03" name="PlaceHolder 3"/>
          <p:cNvSpPr>
            <a:spLocks noGrp="1"/>
          </p:cNvSpPr>
          <p:nvPr>
            <p:ph/>
          </p:nvPr>
        </p:nvSpPr>
        <p:spPr>
          <a:xfrm>
            <a:off x="419040" y="822960"/>
            <a:ext cx="8304120" cy="306000"/>
          </a:xfrm>
          <a:prstGeom prst="rect">
            <a:avLst/>
          </a:prstGeom>
          <a:noFill/>
          <a:ln w="0">
            <a:noFill/>
          </a:ln>
        </p:spPr>
        <p:txBody>
          <a:bodyPr lIns="0" rIns="0" tIns="23040" bIns="45000" anchor="t">
            <a:noAutofit/>
          </a:bodyPr>
          <a:p>
            <a:pPr>
              <a:lnSpc>
                <a:spcPct val="100000"/>
              </a:lnSpc>
              <a:spcBef>
                <a:spcPts val="451"/>
              </a:spcBef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rgbClr val="00a3af"/>
                </a:solidFill>
                <a:latin typeface="Roboto"/>
                <a:ea typeface="Roboto"/>
              </a:rPr>
              <a:t> 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404" name="" descr=""/>
          <p:cNvPicPr/>
          <p:nvPr/>
        </p:nvPicPr>
        <p:blipFill>
          <a:blip r:embed="rId1"/>
          <a:stretch/>
        </p:blipFill>
        <p:spPr>
          <a:xfrm>
            <a:off x="3987360" y="1131840"/>
            <a:ext cx="4633920" cy="3210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PlaceHolder 1"/>
          <p:cNvSpPr>
            <a:spLocks noGrp="1"/>
          </p:cNvSpPr>
          <p:nvPr>
            <p:ph/>
          </p:nvPr>
        </p:nvSpPr>
        <p:spPr>
          <a:xfrm>
            <a:off x="419040" y="1371600"/>
            <a:ext cx="8304120" cy="3156480"/>
          </a:xfrm>
          <a:prstGeom prst="rect">
            <a:avLst/>
          </a:prstGeom>
          <a:noFill/>
          <a:ln w="0">
            <a:noFill/>
          </a:ln>
        </p:spPr>
        <p:txBody>
          <a:bodyPr lIns="0" rIns="0" tIns="23040" bIns="45000" anchor="t">
            <a:noAutofit/>
          </a:bodyPr>
          <a:p>
            <a:pPr>
              <a:lnSpc>
                <a:spcPct val="100000"/>
              </a:lnSpc>
              <a:spcBef>
                <a:spcPts val="431"/>
              </a:spcBef>
              <a:buNone/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31"/>
              </a:spcBef>
              <a:buNone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This presentation and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31"/>
              </a:spcBef>
              <a:buNone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all future content will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31"/>
              </a:spcBef>
              <a:buNone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be available at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31"/>
              </a:spcBef>
              <a:buNone/>
            </a:pPr>
            <a:r>
              <a:rPr b="1" lang="en-US" sz="3200" spc="-1" strike="noStrike">
                <a:solidFill>
                  <a:srgbClr val="d9d9d9"/>
                </a:solidFill>
                <a:latin typeface="Roboto"/>
                <a:ea typeface="Roboto"/>
              </a:rPr>
              <a:t>searchistheway.com</a:t>
            </a:r>
            <a:br>
              <a:rPr sz="3200"/>
            </a:br>
            <a:endParaRPr b="0" lang="en-US" sz="3200" spc="-1" strike="noStrike">
              <a:latin typeface="Arial"/>
            </a:endParaRPr>
          </a:p>
        </p:txBody>
      </p:sp>
      <p:sp>
        <p:nvSpPr>
          <p:cNvPr id="406" name="PlaceHolder 2"/>
          <p:cNvSpPr>
            <a:spLocks noGrp="1"/>
          </p:cNvSpPr>
          <p:nvPr>
            <p:ph type="title"/>
          </p:nvPr>
        </p:nvSpPr>
        <p:spPr>
          <a:xfrm>
            <a:off x="419040" y="457200"/>
            <a:ext cx="8304120" cy="41580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latin typeface="Arial"/>
              </a:rPr>
              <a:t>Next year(s) goals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407" name="PlaceHolder 3"/>
          <p:cNvSpPr>
            <a:spLocks noGrp="1"/>
          </p:cNvSpPr>
          <p:nvPr>
            <p:ph/>
          </p:nvPr>
        </p:nvSpPr>
        <p:spPr>
          <a:xfrm>
            <a:off x="419040" y="822960"/>
            <a:ext cx="8304120" cy="306000"/>
          </a:xfrm>
          <a:prstGeom prst="rect">
            <a:avLst/>
          </a:prstGeom>
          <a:noFill/>
          <a:ln w="0">
            <a:noFill/>
          </a:ln>
        </p:spPr>
        <p:txBody>
          <a:bodyPr lIns="0" rIns="0" tIns="23040" bIns="45000" anchor="t">
            <a:noAutofit/>
          </a:bodyPr>
          <a:p>
            <a:pPr>
              <a:lnSpc>
                <a:spcPct val="100000"/>
              </a:lnSpc>
              <a:spcBef>
                <a:spcPts val="451"/>
              </a:spcBef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rgbClr val="00a3af"/>
                </a:solidFill>
                <a:latin typeface="Roboto"/>
                <a:ea typeface="Roboto"/>
              </a:rPr>
              <a:t> 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408" name="" descr=""/>
          <p:cNvPicPr/>
          <p:nvPr/>
        </p:nvPicPr>
        <p:blipFill>
          <a:blip r:embed="rId1"/>
          <a:stretch/>
        </p:blipFill>
        <p:spPr>
          <a:xfrm>
            <a:off x="4988520" y="873720"/>
            <a:ext cx="3468960" cy="3468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TextBox 1"/>
          <p:cNvSpPr/>
          <p:nvPr/>
        </p:nvSpPr>
        <p:spPr>
          <a:xfrm>
            <a:off x="1238400" y="2009880"/>
            <a:ext cx="6665400" cy="820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90000" tIns="45000" bIns="45000" anchor="t">
            <a:sp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4800" spc="-1" strike="noStrike" cap="all">
                <a:solidFill>
                  <a:srgbClr val="d9d9d9"/>
                </a:solidFill>
                <a:latin typeface="Lato Black"/>
                <a:ea typeface="Roboto"/>
              </a:rPr>
              <a:t>THANK YOU</a:t>
            </a:r>
            <a:endParaRPr b="0" lang="en-US" sz="4800" spc="-1" strike="noStrike">
              <a:latin typeface="Arial"/>
            </a:endParaRPr>
          </a:p>
        </p:txBody>
      </p:sp>
      <p:sp>
        <p:nvSpPr>
          <p:cNvPr id="410" name="Graphic 233"/>
          <p:cNvSpPr/>
          <p:nvPr/>
        </p:nvSpPr>
        <p:spPr>
          <a:xfrm>
            <a:off x="3896280" y="4244040"/>
            <a:ext cx="1349280" cy="162720"/>
          </a:xfrm>
          <a:custGeom>
            <a:avLst/>
            <a:gdLst/>
            <a:ahLst/>
            <a:rect l="l" t="t" r="r" b="b"/>
            <a:pathLst>
              <a:path w="9144000" h="1113864">
                <a:moveTo>
                  <a:pt x="5789292" y="24288"/>
                </a:moveTo>
                <a:lnTo>
                  <a:pt x="6718852" y="24288"/>
                </a:lnTo>
                <a:lnTo>
                  <a:pt x="6718852" y="244431"/>
                </a:lnTo>
                <a:lnTo>
                  <a:pt x="5942904" y="244431"/>
                </a:lnTo>
                <a:cubicBezTo>
                  <a:pt x="5906241" y="160891"/>
                  <a:pt x="5853800" y="87253"/>
                  <a:pt x="5789292" y="24288"/>
                </a:cubicBezTo>
                <a:close/>
                <a:moveTo>
                  <a:pt x="6592622" y="662440"/>
                </a:moveTo>
                <a:lnTo>
                  <a:pt x="6592622" y="444463"/>
                </a:lnTo>
                <a:lnTo>
                  <a:pt x="5997511" y="444463"/>
                </a:lnTo>
                <a:cubicBezTo>
                  <a:pt x="6002616" y="481746"/>
                  <a:pt x="6006174" y="519803"/>
                  <a:pt x="6006174" y="559407"/>
                </a:cubicBezTo>
                <a:cubicBezTo>
                  <a:pt x="6006027" y="593854"/>
                  <a:pt x="6003806" y="628260"/>
                  <a:pt x="5999522" y="662440"/>
                </a:cubicBezTo>
                <a:close/>
                <a:moveTo>
                  <a:pt x="5801049" y="1089576"/>
                </a:moveTo>
                <a:lnTo>
                  <a:pt x="6723803" y="1089576"/>
                </a:lnTo>
                <a:lnTo>
                  <a:pt x="6723803" y="869433"/>
                </a:lnTo>
                <a:lnTo>
                  <a:pt x="5946926" y="869433"/>
                </a:lnTo>
                <a:cubicBezTo>
                  <a:pt x="5912876" y="951495"/>
                  <a:pt x="5863350" y="1026236"/>
                  <a:pt x="5801049" y="1089576"/>
                </a:cubicBezTo>
                <a:close/>
                <a:moveTo>
                  <a:pt x="3168146" y="558634"/>
                </a:moveTo>
                <a:cubicBezTo>
                  <a:pt x="3168146" y="869897"/>
                  <a:pt x="2932237" y="1113864"/>
                  <a:pt x="2605522" y="1113864"/>
                </a:cubicBezTo>
                <a:cubicBezTo>
                  <a:pt x="2278807" y="1113864"/>
                  <a:pt x="2043052" y="869897"/>
                  <a:pt x="2043052" y="558634"/>
                </a:cubicBezTo>
                <a:cubicBezTo>
                  <a:pt x="2043052" y="247371"/>
                  <a:pt x="2278807" y="0"/>
                  <a:pt x="2605522" y="0"/>
                </a:cubicBezTo>
                <a:cubicBezTo>
                  <a:pt x="2932237" y="0"/>
                  <a:pt x="3168146" y="245360"/>
                  <a:pt x="3168146" y="558634"/>
                </a:cubicBezTo>
                <a:close/>
                <a:moveTo>
                  <a:pt x="2912127" y="558634"/>
                </a:moveTo>
                <a:cubicBezTo>
                  <a:pt x="2912127" y="364326"/>
                  <a:pt x="2784813" y="223392"/>
                  <a:pt x="2605522" y="223392"/>
                </a:cubicBezTo>
                <a:cubicBezTo>
                  <a:pt x="2426231" y="223392"/>
                  <a:pt x="2299072" y="364326"/>
                  <a:pt x="2299072" y="558634"/>
                </a:cubicBezTo>
                <a:cubicBezTo>
                  <a:pt x="2299072" y="752941"/>
                  <a:pt x="2426231" y="890472"/>
                  <a:pt x="2605522" y="890472"/>
                </a:cubicBezTo>
                <a:cubicBezTo>
                  <a:pt x="2784813" y="890472"/>
                  <a:pt x="2912127" y="750930"/>
                  <a:pt x="2912127" y="558634"/>
                </a:cubicBezTo>
                <a:close/>
                <a:moveTo>
                  <a:pt x="5688896" y="556932"/>
                </a:moveTo>
                <a:cubicBezTo>
                  <a:pt x="5688896" y="875466"/>
                  <a:pt x="5453915" y="1089576"/>
                  <a:pt x="5104305" y="1089576"/>
                </a:cubicBezTo>
                <a:lnTo>
                  <a:pt x="4677502" y="1089576"/>
                </a:lnTo>
                <a:lnTo>
                  <a:pt x="4677502" y="24288"/>
                </a:lnTo>
                <a:lnTo>
                  <a:pt x="5094095" y="24288"/>
                </a:lnTo>
                <a:cubicBezTo>
                  <a:pt x="5443550" y="24288"/>
                  <a:pt x="5688896" y="238398"/>
                  <a:pt x="5688896" y="556932"/>
                </a:cubicBezTo>
                <a:close/>
                <a:moveTo>
                  <a:pt x="5432876" y="556932"/>
                </a:moveTo>
                <a:cubicBezTo>
                  <a:pt x="5432876" y="364636"/>
                  <a:pt x="5293806" y="237315"/>
                  <a:pt x="5086979" y="237315"/>
                </a:cubicBezTo>
                <a:lnTo>
                  <a:pt x="4924240" y="237315"/>
                </a:lnTo>
                <a:lnTo>
                  <a:pt x="4924240" y="876704"/>
                </a:lnTo>
                <a:lnTo>
                  <a:pt x="5086979" y="876704"/>
                </a:lnTo>
                <a:cubicBezTo>
                  <a:pt x="5293806" y="876704"/>
                  <a:pt x="5432876" y="749228"/>
                  <a:pt x="5432876" y="556932"/>
                </a:cubicBezTo>
                <a:close/>
                <a:moveTo>
                  <a:pt x="570359" y="888925"/>
                </a:moveTo>
                <a:cubicBezTo>
                  <a:pt x="388129" y="888925"/>
                  <a:pt x="256020" y="745051"/>
                  <a:pt x="256020" y="556777"/>
                </a:cubicBezTo>
                <a:cubicBezTo>
                  <a:pt x="256020" y="368503"/>
                  <a:pt x="388129" y="225093"/>
                  <a:pt x="570359" y="225093"/>
                </a:cubicBezTo>
                <a:cubicBezTo>
                  <a:pt x="657916" y="225093"/>
                  <a:pt x="730468" y="256343"/>
                  <a:pt x="793738" y="316214"/>
                </a:cubicBezTo>
                <a:lnTo>
                  <a:pt x="952764" y="157179"/>
                </a:lnTo>
                <a:cubicBezTo>
                  <a:pt x="856544" y="58168"/>
                  <a:pt x="722579" y="0"/>
                  <a:pt x="567729" y="0"/>
                </a:cubicBezTo>
                <a:cubicBezTo>
                  <a:pt x="247047" y="0"/>
                  <a:pt x="0" y="244586"/>
                  <a:pt x="0" y="556932"/>
                </a:cubicBezTo>
                <a:cubicBezTo>
                  <a:pt x="0" y="869278"/>
                  <a:pt x="247047" y="1113864"/>
                  <a:pt x="567729" y="1113864"/>
                </a:cubicBezTo>
                <a:cubicBezTo>
                  <a:pt x="729540" y="1113864"/>
                  <a:pt x="871395" y="1048425"/>
                  <a:pt x="968079" y="938585"/>
                </a:cubicBezTo>
                <a:lnTo>
                  <a:pt x="809826" y="780324"/>
                </a:lnTo>
                <a:cubicBezTo>
                  <a:pt x="746092" y="850868"/>
                  <a:pt x="669828" y="888925"/>
                  <a:pt x="570359" y="888925"/>
                </a:cubicBezTo>
                <a:close/>
                <a:moveTo>
                  <a:pt x="1453047" y="24288"/>
                </a:moveTo>
                <a:lnTo>
                  <a:pt x="1206309" y="24288"/>
                </a:lnTo>
                <a:lnTo>
                  <a:pt x="1206309" y="1089576"/>
                </a:lnTo>
                <a:lnTo>
                  <a:pt x="1952711" y="1089576"/>
                </a:lnTo>
                <a:lnTo>
                  <a:pt x="1952711" y="872836"/>
                </a:lnTo>
                <a:lnTo>
                  <a:pt x="1453047" y="872836"/>
                </a:lnTo>
                <a:close/>
                <a:moveTo>
                  <a:pt x="7656766" y="731128"/>
                </a:moveTo>
                <a:lnTo>
                  <a:pt x="7960741" y="1089576"/>
                </a:lnTo>
                <a:lnTo>
                  <a:pt x="7673473" y="1089576"/>
                </a:lnTo>
                <a:lnTo>
                  <a:pt x="7390382" y="753251"/>
                </a:lnTo>
                <a:lnTo>
                  <a:pt x="7254560" y="753251"/>
                </a:lnTo>
                <a:lnTo>
                  <a:pt x="7254560" y="1089576"/>
                </a:lnTo>
                <a:lnTo>
                  <a:pt x="7012772" y="1089576"/>
                </a:lnTo>
                <a:lnTo>
                  <a:pt x="7012772" y="24288"/>
                </a:lnTo>
                <a:lnTo>
                  <a:pt x="7503927" y="24288"/>
                </a:lnTo>
                <a:cubicBezTo>
                  <a:pt x="7640987" y="24288"/>
                  <a:pt x="7741539" y="57704"/>
                  <a:pt x="7813626" y="119276"/>
                </a:cubicBezTo>
                <a:cubicBezTo>
                  <a:pt x="7885714" y="180848"/>
                  <a:pt x="7927637" y="275681"/>
                  <a:pt x="7927637" y="388305"/>
                </a:cubicBezTo>
                <a:cubicBezTo>
                  <a:pt x="7927637" y="529550"/>
                  <a:pt x="7867615" y="676054"/>
                  <a:pt x="7656766" y="731128"/>
                </a:cubicBezTo>
                <a:close/>
                <a:moveTo>
                  <a:pt x="7681053" y="391709"/>
                </a:moveTo>
                <a:cubicBezTo>
                  <a:pt x="7681053" y="344679"/>
                  <a:pt x="7662180" y="300743"/>
                  <a:pt x="7633717" y="275527"/>
                </a:cubicBezTo>
                <a:cubicBezTo>
                  <a:pt x="7601385" y="247216"/>
                  <a:pt x="7554977" y="232364"/>
                  <a:pt x="7490469" y="232364"/>
                </a:cubicBezTo>
                <a:lnTo>
                  <a:pt x="7254560" y="232364"/>
                </a:lnTo>
                <a:lnTo>
                  <a:pt x="7254560" y="552291"/>
                </a:lnTo>
                <a:lnTo>
                  <a:pt x="7491088" y="552291"/>
                </a:lnTo>
                <a:cubicBezTo>
                  <a:pt x="7554513" y="552291"/>
                  <a:pt x="7599529" y="537904"/>
                  <a:pt x="7631396" y="510521"/>
                </a:cubicBezTo>
                <a:cubicBezTo>
                  <a:pt x="7663263" y="483139"/>
                  <a:pt x="7681053" y="440131"/>
                  <a:pt x="7681053" y="391709"/>
                </a:cubicBezTo>
                <a:close/>
                <a:moveTo>
                  <a:pt x="9144619" y="1089576"/>
                </a:moveTo>
                <a:lnTo>
                  <a:pt x="8894942" y="1089576"/>
                </a:lnTo>
                <a:lnTo>
                  <a:pt x="8808622" y="872063"/>
                </a:lnTo>
                <a:lnTo>
                  <a:pt x="8355212" y="872063"/>
                </a:lnTo>
                <a:lnTo>
                  <a:pt x="8268738" y="1089576"/>
                </a:lnTo>
                <a:lnTo>
                  <a:pt x="8019215" y="1089576"/>
                </a:lnTo>
                <a:lnTo>
                  <a:pt x="8468913" y="24288"/>
                </a:lnTo>
                <a:lnTo>
                  <a:pt x="8689971" y="24288"/>
                </a:lnTo>
                <a:close/>
                <a:moveTo>
                  <a:pt x="8730192" y="674507"/>
                </a:moveTo>
                <a:lnTo>
                  <a:pt x="8581840" y="301207"/>
                </a:lnTo>
                <a:lnTo>
                  <a:pt x="8433642" y="674507"/>
                </a:lnTo>
                <a:close/>
                <a:moveTo>
                  <a:pt x="4123231" y="619896"/>
                </a:moveTo>
                <a:cubicBezTo>
                  <a:pt x="4123231" y="788678"/>
                  <a:pt x="4026237" y="890472"/>
                  <a:pt x="3890106" y="890472"/>
                </a:cubicBezTo>
                <a:cubicBezTo>
                  <a:pt x="3753975" y="890472"/>
                  <a:pt x="3656827" y="788678"/>
                  <a:pt x="3656827" y="619896"/>
                </a:cubicBezTo>
                <a:lnTo>
                  <a:pt x="3656827" y="24288"/>
                </a:lnTo>
                <a:lnTo>
                  <a:pt x="3410243" y="24288"/>
                </a:lnTo>
                <a:lnTo>
                  <a:pt x="3410243" y="610459"/>
                </a:lnTo>
                <a:cubicBezTo>
                  <a:pt x="3410243" y="918938"/>
                  <a:pt x="3603921" y="1113864"/>
                  <a:pt x="3890106" y="1113864"/>
                </a:cubicBezTo>
                <a:cubicBezTo>
                  <a:pt x="4176291" y="1113864"/>
                  <a:pt x="4369969" y="918938"/>
                  <a:pt x="4369969" y="610459"/>
                </a:cubicBezTo>
                <a:lnTo>
                  <a:pt x="4369969" y="24288"/>
                </a:lnTo>
                <a:lnTo>
                  <a:pt x="4123231" y="24288"/>
                </a:lnTo>
                <a:close/>
              </a:path>
            </a:pathLst>
          </a:custGeom>
          <a:solidFill>
            <a:srgbClr val="f96702"/>
          </a:solidFill>
          <a:ln w="1547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/>
          </p:cNvSpPr>
          <p:nvPr>
            <p:ph type="title"/>
          </p:nvPr>
        </p:nvSpPr>
        <p:spPr>
          <a:xfrm>
            <a:off x="419040" y="457200"/>
            <a:ext cx="8304120" cy="41868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latin typeface="Arial"/>
              </a:rPr>
              <a:t>Who I am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14" name="PlaceHolder 2"/>
          <p:cNvSpPr>
            <a:spLocks noGrp="1"/>
          </p:cNvSpPr>
          <p:nvPr>
            <p:ph/>
          </p:nvPr>
        </p:nvSpPr>
        <p:spPr>
          <a:xfrm>
            <a:off x="3502800" y="1418040"/>
            <a:ext cx="5182920" cy="2924280"/>
          </a:xfrm>
          <a:prstGeom prst="rect">
            <a:avLst/>
          </a:prstGeom>
          <a:noFill/>
          <a:ln w="0">
            <a:noFill/>
          </a:ln>
        </p:spPr>
        <p:txBody>
          <a:bodyPr lIns="0" rIns="0" tIns="23040" bIns="45000" anchor="t">
            <a:noAutofit/>
          </a:bodyPr>
          <a:p>
            <a:pPr marL="173160" indent="-173160">
              <a:lnSpc>
                <a:spcPct val="100000"/>
              </a:lnSpc>
              <a:spcBef>
                <a:spcPts val="451"/>
              </a:spcBef>
              <a:buClr>
                <a:srgbClr val="ffffff"/>
              </a:buClr>
              <a:buSzPct val="80000"/>
              <a:buFont typeface="Arial"/>
              <a:buChar char="•"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Alejandro Arrieta</a:t>
            </a:r>
            <a:endParaRPr b="0" lang="en-US" sz="1800" spc="-1" strike="noStrike">
              <a:latin typeface="Arial"/>
            </a:endParaRPr>
          </a:p>
          <a:p>
            <a:pPr marL="173160" indent="-173160">
              <a:lnSpc>
                <a:spcPct val="100000"/>
              </a:lnSpc>
              <a:spcBef>
                <a:spcPts val="451"/>
              </a:spcBef>
              <a:buClr>
                <a:srgbClr val="ffffff"/>
              </a:buClr>
              <a:buSzPct val="80000"/>
              <a:buFont typeface="Arial"/>
              <a:buChar char="•"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Sr Staff Customer Operations Engineer</a:t>
            </a:r>
            <a:endParaRPr b="0" lang="en-US" sz="1800" spc="-1" strike="noStrike">
              <a:latin typeface="Arial"/>
            </a:endParaRPr>
          </a:p>
          <a:p>
            <a:pPr marL="173160" indent="-173160">
              <a:lnSpc>
                <a:spcPct val="100000"/>
              </a:lnSpc>
              <a:spcBef>
                <a:spcPts val="451"/>
              </a:spcBef>
              <a:buClr>
                <a:srgbClr val="ffffff"/>
              </a:buClr>
              <a:buSzPct val="80000"/>
              <a:buFont typeface="Arial"/>
              <a:buChar char="•"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Cloudera</a:t>
            </a:r>
            <a:endParaRPr b="0" lang="en-US" sz="1800" spc="-1" strike="noStrike">
              <a:latin typeface="Arial"/>
            </a:endParaRPr>
          </a:p>
          <a:p>
            <a:pPr marL="173160" indent="-173160">
              <a:lnSpc>
                <a:spcPct val="100000"/>
              </a:lnSpc>
              <a:spcBef>
                <a:spcPts val="451"/>
              </a:spcBef>
              <a:buClr>
                <a:srgbClr val="ffffff"/>
              </a:buClr>
              <a:buSzPct val="80000"/>
              <a:buFont typeface="Arial"/>
              <a:buChar char="•"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Solr SME / Ambari SME</a:t>
            </a:r>
            <a:endParaRPr b="0" lang="en-US" sz="1800" spc="-1" strike="noStrike">
              <a:latin typeface="Arial"/>
            </a:endParaRPr>
          </a:p>
          <a:p>
            <a:pPr marL="173160" indent="-173160">
              <a:lnSpc>
                <a:spcPct val="100000"/>
              </a:lnSpc>
              <a:spcBef>
                <a:spcPts val="451"/>
              </a:spcBef>
              <a:buClr>
                <a:srgbClr val="ffffff"/>
              </a:buClr>
              <a:buSzPct val="80000"/>
              <a:buFont typeface="Arial"/>
              <a:buChar char="•"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BS CS + Informatics Eng + Master IT UTFSM</a:t>
            </a:r>
            <a:endParaRPr b="0" lang="en-US" sz="1800" spc="-1" strike="noStrike">
              <a:latin typeface="Arial"/>
            </a:endParaRPr>
          </a:p>
          <a:p>
            <a:pPr marL="173160" indent="-173160">
              <a:lnSpc>
                <a:spcPct val="100000"/>
              </a:lnSpc>
              <a:spcBef>
                <a:spcPts val="451"/>
              </a:spcBef>
              <a:buClr>
                <a:srgbClr val="ffffff"/>
              </a:buClr>
              <a:buSzPct val="80000"/>
              <a:buFont typeface="Arial"/>
              <a:buChar char="•"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Chile, South America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51"/>
              </a:spcBef>
              <a:buNone/>
              <a:tabLst>
                <a:tab algn="l" pos="1414440"/>
              </a:tabLst>
            </a:pPr>
            <a:endParaRPr b="0" lang="en-US" sz="1800" spc="-1" strike="noStrike">
              <a:latin typeface="Arial"/>
            </a:endParaRPr>
          </a:p>
        </p:txBody>
      </p:sp>
      <p:pic>
        <p:nvPicPr>
          <p:cNvPr id="315" name="" descr=""/>
          <p:cNvPicPr/>
          <p:nvPr/>
        </p:nvPicPr>
        <p:blipFill>
          <a:blip r:embed="rId1"/>
          <a:stretch/>
        </p:blipFill>
        <p:spPr>
          <a:xfrm>
            <a:off x="743400" y="1371600"/>
            <a:ext cx="2227320" cy="3080880"/>
          </a:xfrm>
          <a:prstGeom prst="rect">
            <a:avLst/>
          </a:prstGeom>
          <a:ln w="0">
            <a:noFill/>
          </a:ln>
        </p:spPr>
      </p:pic>
      <p:sp>
        <p:nvSpPr>
          <p:cNvPr id="316" name="PlaceHolder 23"/>
          <p:cNvSpPr/>
          <p:nvPr/>
        </p:nvSpPr>
        <p:spPr>
          <a:xfrm>
            <a:off x="419040" y="823320"/>
            <a:ext cx="8304120" cy="306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23040" bIns="45000" anchor="t">
            <a:noAutofit/>
          </a:bodyPr>
          <a:p>
            <a:pPr>
              <a:lnSpc>
                <a:spcPct val="100000"/>
              </a:lnSpc>
              <a:spcBef>
                <a:spcPts val="451"/>
              </a:spcBef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rgbClr val="00a3af"/>
                </a:solidFill>
                <a:latin typeface="Roboto"/>
                <a:ea typeface="Roboto"/>
              </a:rPr>
              <a:t> </a:t>
            </a:r>
            <a:endParaRPr b="0" lang="en-US" sz="16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PlaceHolder 1"/>
          <p:cNvSpPr>
            <a:spLocks noGrp="1"/>
          </p:cNvSpPr>
          <p:nvPr>
            <p:ph type="title"/>
          </p:nvPr>
        </p:nvSpPr>
        <p:spPr>
          <a:xfrm>
            <a:off x="419040" y="457200"/>
            <a:ext cx="8304120" cy="41580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200" spc="26" strike="noStrike" cap="all">
                <a:solidFill>
                  <a:srgbClr val="ffffff"/>
                </a:solidFill>
                <a:latin typeface="Lato"/>
              </a:rPr>
              <a:t>AGENDA</a:t>
            </a:r>
            <a:endParaRPr b="0" lang="en-US" sz="2200" spc="-1" strike="noStrike">
              <a:latin typeface="Arial"/>
            </a:endParaRPr>
          </a:p>
        </p:txBody>
      </p:sp>
      <p:graphicFrame>
        <p:nvGraphicFramePr>
          <p:cNvPr id="318" name="Table 1"/>
          <p:cNvGraphicFramePr/>
          <p:nvPr/>
        </p:nvGraphicFramePr>
        <p:xfrm>
          <a:off x="1691280" y="1337400"/>
          <a:ext cx="6555240" cy="2468520"/>
        </p:xfrm>
        <a:graphic>
          <a:graphicData uri="http://schemas.openxmlformats.org/drawingml/2006/table">
            <a:tbl>
              <a:tblPr/>
              <a:tblGrid>
                <a:gridCol w="6555600"/>
              </a:tblGrid>
              <a:tr h="411480">
                <a:tc>
                  <a:txBody>
                    <a:bodyPr lIns="137160" rIns="684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400" spc="-1" strike="noStrike">
                          <a:solidFill>
                            <a:srgbClr val="bfbfbf"/>
                          </a:solidFill>
                          <a:latin typeface="Roboto"/>
                        </a:rPr>
                        <a:t>Who I am</a:t>
                      </a:r>
                      <a:endParaRPr b="0" lang="en-US" sz="1400" spc="-1" strike="noStrike">
                        <a:latin typeface="Arial"/>
                      </a:endParaRPr>
                    </a:p>
                  </a:txBody>
                  <a:tcPr anchor="ctr" marL="137160" marR="68400">
                    <a:lnL w="288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38160">
                      <a:noFill/>
                    </a:lnB>
                    <a:noFill/>
                  </a:tcPr>
                </a:tc>
              </a:tr>
              <a:tr h="411480">
                <a:tc>
                  <a:txBody>
                    <a:bodyPr lIns="137160" rIns="684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400" spc="-1" strike="noStrike">
                          <a:solidFill>
                            <a:srgbClr val="ff8300"/>
                          </a:solidFill>
                          <a:latin typeface="Roboto"/>
                        </a:rPr>
                        <a:t>How I started using Apache Solr</a:t>
                      </a:r>
                      <a:endParaRPr b="0" lang="en-US" sz="1400" spc="-1" strike="noStrike">
                        <a:latin typeface="Arial"/>
                      </a:endParaRPr>
                    </a:p>
                  </a:txBody>
                  <a:tcPr anchor="ctr" marL="137160" marR="68400">
                    <a:lnL w="288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</a:tr>
              <a:tr h="411480">
                <a:tc>
                  <a:txBody>
                    <a:bodyPr lIns="137160" rIns="684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400" spc="-1" strike="noStrike">
                          <a:solidFill>
                            <a:srgbClr val="bfbfbf"/>
                          </a:solidFill>
                          <a:latin typeface="Roboto"/>
                        </a:rPr>
                        <a:t>Should I get involved? Trip to Apache Con 2022</a:t>
                      </a:r>
                      <a:endParaRPr b="0" lang="en-US" sz="1400" spc="-1" strike="noStrike">
                        <a:latin typeface="Arial"/>
                      </a:endParaRPr>
                    </a:p>
                  </a:txBody>
                  <a:tcPr anchor="ctr" marL="137160" marR="68400">
                    <a:lnL w="288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</a:tr>
              <a:tr h="411480">
                <a:tc>
                  <a:txBody>
                    <a:bodyPr lIns="137160" rIns="684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400" spc="-1" strike="noStrike">
                          <a:solidFill>
                            <a:srgbClr val="bfbfbf"/>
                          </a:solidFill>
                          <a:latin typeface="Roboto"/>
                        </a:rPr>
                        <a:t>Solr community changes in 2022-2023</a:t>
                      </a:r>
                      <a:endParaRPr b="0" lang="en-US" sz="1400" spc="-1" strike="noStrike">
                        <a:latin typeface="Arial"/>
                      </a:endParaRPr>
                    </a:p>
                  </a:txBody>
                  <a:tcPr anchor="ctr" marL="137160" marR="68400">
                    <a:lnL w="288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</a:tr>
              <a:tr h="411480">
                <a:tc>
                  <a:txBody>
                    <a:bodyPr lIns="137160" rIns="684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400" spc="-1" strike="noStrike">
                          <a:solidFill>
                            <a:srgbClr val="bfbfbf"/>
                          </a:solidFill>
                          <a:latin typeface="Roboto"/>
                        </a:rPr>
                        <a:t>How to contribute as non-developer</a:t>
                      </a:r>
                      <a:endParaRPr b="0" lang="en-US" sz="1400" spc="-1" strike="noStrike">
                        <a:latin typeface="Arial"/>
                      </a:endParaRPr>
                    </a:p>
                  </a:txBody>
                  <a:tcPr anchor="ctr" marL="137160" marR="68400">
                    <a:lnL w="288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</a:tr>
              <a:tr h="411480">
                <a:tc>
                  <a:txBody>
                    <a:bodyPr lIns="137160" rIns="684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400" spc="-1" strike="noStrike">
                          <a:solidFill>
                            <a:srgbClr val="bfbfbf"/>
                          </a:solidFill>
                          <a:latin typeface="Roboto"/>
                        </a:rPr>
                        <a:t>Next year(s) goals</a:t>
                      </a:r>
                      <a:endParaRPr b="0" lang="en-US" sz="1400" spc="-1" strike="noStrike">
                        <a:latin typeface="Arial"/>
                      </a:endParaRPr>
                    </a:p>
                  </a:txBody>
                  <a:tcPr anchor="ctr" marL="137160" marR="68400">
                    <a:lnL w="288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19" name="Rectangle 1"/>
          <p:cNvSpPr/>
          <p:nvPr/>
        </p:nvSpPr>
        <p:spPr>
          <a:xfrm>
            <a:off x="1184760" y="1744200"/>
            <a:ext cx="409680" cy="40968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/>
          </p:cNvSpPr>
          <p:nvPr>
            <p:ph/>
          </p:nvPr>
        </p:nvSpPr>
        <p:spPr>
          <a:xfrm>
            <a:off x="419040" y="1371600"/>
            <a:ext cx="8304120" cy="3156480"/>
          </a:xfrm>
          <a:prstGeom prst="rect">
            <a:avLst/>
          </a:prstGeom>
          <a:noFill/>
          <a:ln w="0">
            <a:noFill/>
          </a:ln>
        </p:spPr>
        <p:txBody>
          <a:bodyPr lIns="0" rIns="0" tIns="23040" bIns="45000" anchor="t">
            <a:noAutofit/>
          </a:bodyPr>
          <a:p>
            <a:pPr marL="216000" indent="-216000">
              <a:lnSpc>
                <a:spcPct val="100000"/>
              </a:lnSpc>
              <a:spcBef>
                <a:spcPts val="451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Solr is the popular, blazing-fast, open source enterprise search platform built on Apache Lucene™. 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21" name="PlaceHolder 2"/>
          <p:cNvSpPr>
            <a:spLocks noGrp="1"/>
          </p:cNvSpPr>
          <p:nvPr>
            <p:ph type="title"/>
          </p:nvPr>
        </p:nvSpPr>
        <p:spPr>
          <a:xfrm>
            <a:off x="419040" y="457200"/>
            <a:ext cx="8304120" cy="41580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latin typeface="Arial"/>
              </a:rPr>
              <a:t>How I started using Apache Solr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22" name="PlaceHolder 3"/>
          <p:cNvSpPr>
            <a:spLocks noGrp="1"/>
          </p:cNvSpPr>
          <p:nvPr>
            <p:ph/>
          </p:nvPr>
        </p:nvSpPr>
        <p:spPr>
          <a:xfrm>
            <a:off x="419040" y="822960"/>
            <a:ext cx="8304120" cy="306000"/>
          </a:xfrm>
          <a:prstGeom prst="rect">
            <a:avLst/>
          </a:prstGeom>
          <a:noFill/>
          <a:ln w="0">
            <a:noFill/>
          </a:ln>
        </p:spPr>
        <p:txBody>
          <a:bodyPr lIns="0" rIns="0" tIns="23040" bIns="45000" anchor="t">
            <a:noAutofit/>
          </a:bodyPr>
          <a:p>
            <a:pPr>
              <a:lnSpc>
                <a:spcPct val="100000"/>
              </a:lnSpc>
              <a:spcBef>
                <a:spcPts val="451"/>
              </a:spcBef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rgbClr val="00a3af"/>
                </a:solidFill>
                <a:latin typeface="Roboto"/>
                <a:ea typeface="Roboto"/>
              </a:rPr>
              <a:t> </a:t>
            </a:r>
            <a:endParaRPr b="0" lang="en-US" sz="1600" spc="-1" strike="noStrike">
              <a:latin typeface="Arial"/>
            </a:endParaRPr>
          </a:p>
        </p:txBody>
      </p:sp>
      <p:pic>
        <p:nvPicPr>
          <p:cNvPr id="323" name="" descr=""/>
          <p:cNvPicPr/>
          <p:nvPr/>
        </p:nvPicPr>
        <p:blipFill>
          <a:blip r:embed="rId1"/>
          <a:stretch/>
        </p:blipFill>
        <p:spPr>
          <a:xfrm>
            <a:off x="2743200" y="2286000"/>
            <a:ext cx="3621240" cy="1828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PlaceHolder 1"/>
          <p:cNvSpPr>
            <a:spLocks noGrp="1"/>
          </p:cNvSpPr>
          <p:nvPr>
            <p:ph/>
          </p:nvPr>
        </p:nvSpPr>
        <p:spPr>
          <a:xfrm>
            <a:off x="419040" y="1371600"/>
            <a:ext cx="8304120" cy="3156480"/>
          </a:xfrm>
          <a:prstGeom prst="rect">
            <a:avLst/>
          </a:prstGeom>
          <a:noFill/>
          <a:ln w="0">
            <a:noFill/>
          </a:ln>
        </p:spPr>
        <p:txBody>
          <a:bodyPr lIns="0" rIns="0" tIns="23040" bIns="45000" anchor="t">
            <a:noAutofit/>
          </a:bodyPr>
          <a:p>
            <a:pPr marL="216000" indent="-216000">
              <a:lnSpc>
                <a:spcPct val="100000"/>
              </a:lnSpc>
              <a:spcBef>
                <a:spcPts val="451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2017 joined Hortonworks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451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Assigned to become expert in Ambari and Solr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451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Support other Apache projects like</a:t>
            </a:r>
            <a:endParaRPr b="0" lang="en-US" sz="18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spcBef>
                <a:spcPts val="113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HDFS, Yarn, Ranger, Atlas, Spark, Kafka, Nifi, Zookeeper, Hive and friends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31"/>
              </a:spcBef>
              <a:buNone/>
            </a:pP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431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Cloudera and Hortonworks merge</a:t>
            </a: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431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Assigned to Data Processing Pillar supporting:</a:t>
            </a:r>
            <a:endParaRPr b="0" lang="en-US" sz="18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spcBef>
                <a:spcPts val="1134"/>
              </a:spcBef>
              <a:buClr>
                <a:srgbClr val="ffffff"/>
              </a:buClr>
              <a:buSzPct val="45000"/>
              <a:buFont typeface="Wingdings" charset="2"/>
              <a:buChar char=""/>
              <a:tabLst>
                <a:tab algn="l" pos="1414440"/>
              </a:tabLst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Solr, Yarn, Spark, Kafka, Nifi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25" name="PlaceHolder 2"/>
          <p:cNvSpPr>
            <a:spLocks noGrp="1"/>
          </p:cNvSpPr>
          <p:nvPr>
            <p:ph type="title"/>
          </p:nvPr>
        </p:nvSpPr>
        <p:spPr>
          <a:xfrm>
            <a:off x="419040" y="457200"/>
            <a:ext cx="8304120" cy="41580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latin typeface="Arial"/>
              </a:rPr>
              <a:t>How I started using Apache Solr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26" name="PlaceHolder 3"/>
          <p:cNvSpPr>
            <a:spLocks noGrp="1"/>
          </p:cNvSpPr>
          <p:nvPr>
            <p:ph/>
          </p:nvPr>
        </p:nvSpPr>
        <p:spPr>
          <a:xfrm>
            <a:off x="419040" y="822960"/>
            <a:ext cx="8304120" cy="306000"/>
          </a:xfrm>
          <a:prstGeom prst="rect">
            <a:avLst/>
          </a:prstGeom>
          <a:noFill/>
          <a:ln w="0">
            <a:noFill/>
          </a:ln>
        </p:spPr>
        <p:txBody>
          <a:bodyPr lIns="0" rIns="0" tIns="23040" bIns="45000" anchor="t">
            <a:noAutofit/>
          </a:bodyPr>
          <a:p>
            <a:pPr>
              <a:lnSpc>
                <a:spcPct val="100000"/>
              </a:lnSpc>
              <a:spcBef>
                <a:spcPts val="451"/>
              </a:spcBef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rgbClr val="00a3af"/>
                </a:solidFill>
                <a:latin typeface="Roboto"/>
                <a:ea typeface="Roboto"/>
              </a:rPr>
              <a:t> </a:t>
            </a:r>
            <a:endParaRPr b="0" lang="en-US" sz="16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PlaceHolder 1"/>
          <p:cNvSpPr>
            <a:spLocks noGrp="1"/>
          </p:cNvSpPr>
          <p:nvPr>
            <p:ph/>
          </p:nvPr>
        </p:nvSpPr>
        <p:spPr>
          <a:xfrm>
            <a:off x="419040" y="1371600"/>
            <a:ext cx="8304120" cy="3156480"/>
          </a:xfrm>
          <a:prstGeom prst="rect">
            <a:avLst/>
          </a:prstGeom>
          <a:noFill/>
          <a:ln w="0">
            <a:noFill/>
          </a:ln>
        </p:spPr>
        <p:txBody>
          <a:bodyPr lIns="0" rIns="0" tIns="23040" bIns="45000" anchor="t">
            <a:noAutofit/>
          </a:bodyPr>
          <a:p>
            <a:pPr marL="216000" indent="-216000">
              <a:lnSpc>
                <a:spcPct val="100000"/>
              </a:lnSpc>
              <a:spcBef>
                <a:spcPts val="451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CDP 7.1.9 has Solr based on Apache Solr 8.11.2 (latest of 8 branch)</a:t>
            </a:r>
            <a:endParaRPr b="0" lang="en-US" sz="18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spcBef>
                <a:spcPts val="113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HDFS or local fs indexes, kerberos, ranger authorization</a:t>
            </a:r>
            <a:endParaRPr b="0" lang="en-US" sz="1800" spc="-1" strike="noStrike">
              <a:latin typeface="Arial"/>
            </a:endParaRPr>
          </a:p>
          <a:p>
            <a:pPr lvl="1" marL="432000" indent="-216000">
              <a:lnSpc>
                <a:spcPct val="100000"/>
              </a:lnSpc>
              <a:spcBef>
                <a:spcPts val="1134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Indexers like: MRIT, Spark Crunch, Spark connector, Lily Hbase NRT, Lily Hbase batch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  <a:buNone/>
            </a:pPr>
            <a:endParaRPr b="0" lang="en-US" sz="18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spcBef>
                <a:spcPts val="431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d9d9d9"/>
                </a:solidFill>
                <a:latin typeface="Roboto"/>
                <a:ea typeface="Roboto"/>
              </a:rPr>
              <a:t>Solr versions I supported: 4, 5, 6, 7 and 8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28" name="PlaceHolder 2"/>
          <p:cNvSpPr>
            <a:spLocks noGrp="1"/>
          </p:cNvSpPr>
          <p:nvPr>
            <p:ph type="title"/>
          </p:nvPr>
        </p:nvSpPr>
        <p:spPr>
          <a:xfrm>
            <a:off x="419040" y="457200"/>
            <a:ext cx="8304120" cy="41580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latin typeface="Arial"/>
              </a:rPr>
              <a:t>How I started using Apache Solr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29" name="PlaceHolder 3"/>
          <p:cNvSpPr>
            <a:spLocks noGrp="1"/>
          </p:cNvSpPr>
          <p:nvPr>
            <p:ph/>
          </p:nvPr>
        </p:nvSpPr>
        <p:spPr>
          <a:xfrm>
            <a:off x="419040" y="822960"/>
            <a:ext cx="8304120" cy="306000"/>
          </a:xfrm>
          <a:prstGeom prst="rect">
            <a:avLst/>
          </a:prstGeom>
          <a:noFill/>
          <a:ln w="0">
            <a:noFill/>
          </a:ln>
        </p:spPr>
        <p:txBody>
          <a:bodyPr lIns="0" rIns="0" tIns="23040" bIns="45000" anchor="t">
            <a:noAutofit/>
          </a:bodyPr>
          <a:p>
            <a:pPr>
              <a:lnSpc>
                <a:spcPct val="100000"/>
              </a:lnSpc>
              <a:spcBef>
                <a:spcPts val="451"/>
              </a:spcBef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rgbClr val="00a3af"/>
                </a:solidFill>
                <a:latin typeface="Roboto"/>
                <a:ea typeface="Roboto"/>
              </a:rPr>
              <a:t> </a:t>
            </a:r>
            <a:endParaRPr b="0" lang="en-US" sz="1600" spc="-1" strike="noStrike"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PlaceHolder 1"/>
          <p:cNvSpPr>
            <a:spLocks noGrp="1"/>
          </p:cNvSpPr>
          <p:nvPr>
            <p:ph type="title"/>
          </p:nvPr>
        </p:nvSpPr>
        <p:spPr>
          <a:xfrm>
            <a:off x="419040" y="457200"/>
            <a:ext cx="8304120" cy="41580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>
              <a:lnSpc>
                <a:spcPct val="80000"/>
              </a:lnSpc>
              <a:buNone/>
              <a:tabLst>
                <a:tab algn="l" pos="0"/>
              </a:tabLst>
            </a:pPr>
            <a:r>
              <a:rPr b="0" lang="en-US" sz="2200" spc="26" strike="noStrike" cap="all">
                <a:solidFill>
                  <a:srgbClr val="ffffff"/>
                </a:solidFill>
                <a:latin typeface="Lato"/>
              </a:rPr>
              <a:t>AGENDA</a:t>
            </a:r>
            <a:endParaRPr b="0" lang="en-US" sz="2200" spc="-1" strike="noStrike">
              <a:latin typeface="Arial"/>
            </a:endParaRPr>
          </a:p>
        </p:txBody>
      </p:sp>
      <p:graphicFrame>
        <p:nvGraphicFramePr>
          <p:cNvPr id="331" name="Table 4"/>
          <p:cNvGraphicFramePr/>
          <p:nvPr/>
        </p:nvGraphicFramePr>
        <p:xfrm>
          <a:off x="1691280" y="1337400"/>
          <a:ext cx="6555240" cy="2468520"/>
        </p:xfrm>
        <a:graphic>
          <a:graphicData uri="http://schemas.openxmlformats.org/drawingml/2006/table">
            <a:tbl>
              <a:tblPr/>
              <a:tblGrid>
                <a:gridCol w="6555600"/>
              </a:tblGrid>
              <a:tr h="411480">
                <a:tc>
                  <a:txBody>
                    <a:bodyPr lIns="137160" rIns="684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400" spc="-1" strike="noStrike">
                          <a:solidFill>
                            <a:srgbClr val="bfbfbf"/>
                          </a:solidFill>
                          <a:latin typeface="Roboto"/>
                        </a:rPr>
                        <a:t>Who I am</a:t>
                      </a:r>
                      <a:endParaRPr b="0" lang="en-US" sz="1400" spc="-1" strike="noStrike">
                        <a:latin typeface="Arial"/>
                      </a:endParaRPr>
                    </a:p>
                  </a:txBody>
                  <a:tcPr anchor="ctr" marL="137160" marR="68400">
                    <a:lnL w="288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38160">
                      <a:noFill/>
                    </a:lnB>
                    <a:noFill/>
                  </a:tcPr>
                </a:tc>
              </a:tr>
              <a:tr h="411480">
                <a:tc>
                  <a:txBody>
                    <a:bodyPr lIns="137160" rIns="684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400" spc="-1" strike="noStrike">
                          <a:solidFill>
                            <a:srgbClr val="bfbfbf"/>
                          </a:solidFill>
                          <a:latin typeface="Roboto"/>
                        </a:rPr>
                        <a:t>How I started using Apache Solr</a:t>
                      </a:r>
                      <a:endParaRPr b="0" lang="en-US" sz="1400" spc="-1" strike="noStrike">
                        <a:latin typeface="Arial"/>
                      </a:endParaRPr>
                    </a:p>
                  </a:txBody>
                  <a:tcPr anchor="ctr" marL="137160" marR="68400">
                    <a:lnL w="288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</a:tr>
              <a:tr h="411480">
                <a:tc>
                  <a:txBody>
                    <a:bodyPr lIns="137160" rIns="684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1" lang="en-US" sz="1400" spc="-1" strike="noStrike">
                          <a:solidFill>
                            <a:srgbClr val="ff8300"/>
                          </a:solidFill>
                          <a:latin typeface="Roboto"/>
                        </a:rPr>
                        <a:t>Should I get involved? Trip to Apache Con 2022</a:t>
                      </a:r>
                      <a:endParaRPr b="0" lang="en-US" sz="1400" spc="-1" strike="noStrike">
                        <a:latin typeface="Arial"/>
                      </a:endParaRPr>
                    </a:p>
                  </a:txBody>
                  <a:tcPr anchor="ctr" marL="137160" marR="68400">
                    <a:lnL w="288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</a:tr>
              <a:tr h="411480">
                <a:tc>
                  <a:txBody>
                    <a:bodyPr lIns="137160" rIns="684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400" spc="-1" strike="noStrike">
                          <a:solidFill>
                            <a:srgbClr val="bfbfbf"/>
                          </a:solidFill>
                          <a:latin typeface="Roboto"/>
                        </a:rPr>
                        <a:t>Solr community changes in 2022-2023</a:t>
                      </a:r>
                      <a:endParaRPr b="0" lang="en-US" sz="1400" spc="-1" strike="noStrike">
                        <a:latin typeface="Arial"/>
                      </a:endParaRPr>
                    </a:p>
                  </a:txBody>
                  <a:tcPr anchor="ctr" marL="137160" marR="68400">
                    <a:lnL w="288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</a:tr>
              <a:tr h="411480">
                <a:tc>
                  <a:txBody>
                    <a:bodyPr lIns="137160" rIns="684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400" spc="-1" strike="noStrike">
                          <a:solidFill>
                            <a:srgbClr val="bfbfbf"/>
                          </a:solidFill>
                          <a:latin typeface="Roboto"/>
                        </a:rPr>
                        <a:t>How to contribute as non-developer</a:t>
                      </a:r>
                      <a:endParaRPr b="0" lang="en-US" sz="1400" spc="-1" strike="noStrike">
                        <a:latin typeface="Arial"/>
                      </a:endParaRPr>
                    </a:p>
                  </a:txBody>
                  <a:tcPr anchor="ctr" marL="137160" marR="68400">
                    <a:lnL w="288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</a:tr>
              <a:tr h="411480">
                <a:tc>
                  <a:txBody>
                    <a:bodyPr lIns="137160" rIns="6840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en-US" sz="1400" spc="-1" strike="noStrike">
                          <a:solidFill>
                            <a:srgbClr val="bfbfbf"/>
                          </a:solidFill>
                          <a:latin typeface="Roboto"/>
                        </a:rPr>
                        <a:t>Next year(s) goals</a:t>
                      </a:r>
                      <a:endParaRPr b="0" lang="en-US" sz="1400" spc="-1" strike="noStrike">
                        <a:latin typeface="Arial"/>
                      </a:endParaRPr>
                    </a:p>
                  </a:txBody>
                  <a:tcPr anchor="ctr" marL="137160" marR="68400">
                    <a:lnL w="288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noFill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32" name="Rectangle 4"/>
          <p:cNvSpPr/>
          <p:nvPr/>
        </p:nvSpPr>
        <p:spPr>
          <a:xfrm>
            <a:off x="1184760" y="2160360"/>
            <a:ext cx="409680" cy="40968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05868"/>
      </a:dk2>
      <a:lt2>
        <a:srgbClr val="ffffff"/>
      </a:lt2>
      <a:accent1>
        <a:srgbClr val="ff8300"/>
      </a:accent1>
      <a:accent2>
        <a:srgbClr val="00a3af"/>
      </a:accent2>
      <a:accent3>
        <a:srgbClr val="008cff"/>
      </a:accent3>
      <a:accent4>
        <a:srgbClr val="a4d65d"/>
      </a:accent4>
      <a:accent5>
        <a:srgbClr val="ffd664"/>
      </a:accent5>
      <a:accent6>
        <a:srgbClr val="828282"/>
      </a:accent6>
      <a:hlink>
        <a:srgbClr val="00a6b1"/>
      </a:hlink>
      <a:folHlink>
        <a:srgbClr val="afafa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05868"/>
      </a:dk2>
      <a:lt2>
        <a:srgbClr val="ffffff"/>
      </a:lt2>
      <a:accent1>
        <a:srgbClr val="ff8300"/>
      </a:accent1>
      <a:accent2>
        <a:srgbClr val="00a3af"/>
      </a:accent2>
      <a:accent3>
        <a:srgbClr val="008cff"/>
      </a:accent3>
      <a:accent4>
        <a:srgbClr val="a4d65d"/>
      </a:accent4>
      <a:accent5>
        <a:srgbClr val="ffd664"/>
      </a:accent5>
      <a:accent6>
        <a:srgbClr val="828282"/>
      </a:accent6>
      <a:hlink>
        <a:srgbClr val="00a6b1"/>
      </a:hlink>
      <a:folHlink>
        <a:srgbClr val="afafa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05868"/>
      </a:dk2>
      <a:lt2>
        <a:srgbClr val="ffffff"/>
      </a:lt2>
      <a:accent1>
        <a:srgbClr val="ff8300"/>
      </a:accent1>
      <a:accent2>
        <a:srgbClr val="00a3af"/>
      </a:accent2>
      <a:accent3>
        <a:srgbClr val="008cff"/>
      </a:accent3>
      <a:accent4>
        <a:srgbClr val="a4d65d"/>
      </a:accent4>
      <a:accent5>
        <a:srgbClr val="ffd664"/>
      </a:accent5>
      <a:accent6>
        <a:srgbClr val="828282"/>
      </a:accent6>
      <a:hlink>
        <a:srgbClr val="00a6b1"/>
      </a:hlink>
      <a:folHlink>
        <a:srgbClr val="afafa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05868"/>
      </a:dk2>
      <a:lt2>
        <a:srgbClr val="ffffff"/>
      </a:lt2>
      <a:accent1>
        <a:srgbClr val="ff8300"/>
      </a:accent1>
      <a:accent2>
        <a:srgbClr val="00a3af"/>
      </a:accent2>
      <a:accent3>
        <a:srgbClr val="008cff"/>
      </a:accent3>
      <a:accent4>
        <a:srgbClr val="a4d65d"/>
      </a:accent4>
      <a:accent5>
        <a:srgbClr val="ffd664"/>
      </a:accent5>
      <a:accent6>
        <a:srgbClr val="828282"/>
      </a:accent6>
      <a:hlink>
        <a:srgbClr val="00a6b1"/>
      </a:hlink>
      <a:folHlink>
        <a:srgbClr val="afafa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05868"/>
      </a:dk2>
      <a:lt2>
        <a:srgbClr val="ffffff"/>
      </a:lt2>
      <a:accent1>
        <a:srgbClr val="ff8300"/>
      </a:accent1>
      <a:accent2>
        <a:srgbClr val="00a3af"/>
      </a:accent2>
      <a:accent3>
        <a:srgbClr val="008cff"/>
      </a:accent3>
      <a:accent4>
        <a:srgbClr val="a4d65d"/>
      </a:accent4>
      <a:accent5>
        <a:srgbClr val="ffd664"/>
      </a:accent5>
      <a:accent6>
        <a:srgbClr val="828282"/>
      </a:accent6>
      <a:hlink>
        <a:srgbClr val="00a6b1"/>
      </a:hlink>
      <a:folHlink>
        <a:srgbClr val="afafa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05868"/>
      </a:dk2>
      <a:lt2>
        <a:srgbClr val="ffffff"/>
      </a:lt2>
      <a:accent1>
        <a:srgbClr val="ff8300"/>
      </a:accent1>
      <a:accent2>
        <a:srgbClr val="00a3af"/>
      </a:accent2>
      <a:accent3>
        <a:srgbClr val="008cff"/>
      </a:accent3>
      <a:accent4>
        <a:srgbClr val="a4d65d"/>
      </a:accent4>
      <a:accent5>
        <a:srgbClr val="ffd664"/>
      </a:accent5>
      <a:accent6>
        <a:srgbClr val="828282"/>
      </a:accent6>
      <a:hlink>
        <a:srgbClr val="00a6b1"/>
      </a:hlink>
      <a:folHlink>
        <a:srgbClr val="afafa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05868"/>
      </a:dk2>
      <a:lt2>
        <a:srgbClr val="ffffff"/>
      </a:lt2>
      <a:accent1>
        <a:srgbClr val="ff8300"/>
      </a:accent1>
      <a:accent2>
        <a:srgbClr val="00a3af"/>
      </a:accent2>
      <a:accent3>
        <a:srgbClr val="008cff"/>
      </a:accent3>
      <a:accent4>
        <a:srgbClr val="a4d65d"/>
      </a:accent4>
      <a:accent5>
        <a:srgbClr val="ffd664"/>
      </a:accent5>
      <a:accent6>
        <a:srgbClr val="828282"/>
      </a:accent6>
      <a:hlink>
        <a:srgbClr val="00a6b1"/>
      </a:hlink>
      <a:folHlink>
        <a:srgbClr val="afafa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Cloudera_Toolkit_Dark_2018_030618_EV</Template>
  <TotalTime>22332</TotalTime>
  <Application>LibreOffice/7.3.7.2$Linux_X86_64 LibreOffice_project/30$Build-2</Application>
  <AppVersion>15.0000</AppVersion>
  <Words>7486</Words>
  <Paragraphs>1622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2018-03-07T01:22:40Z</dcterms:created>
  <dc:creator>Deckhand</dc:creator>
  <dc:description/>
  <dc:language>en-US</dc:language>
  <cp:lastModifiedBy/>
  <dcterms:modified xsi:type="dcterms:W3CDTF">2023-10-11T10:52:03Z</dcterms:modified>
  <cp:revision>511</cp:revision>
  <dc:subject/>
  <dc:title>Cloudera Toolkit (Dark) 2018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6</vt:i4>
  </property>
  <property fmtid="{D5CDD505-2E9C-101B-9397-08002B2CF9AE}" pid="3" name="PresentationFormat">
    <vt:lpwstr>On-screen Show (16:9)</vt:lpwstr>
  </property>
  <property fmtid="{D5CDD505-2E9C-101B-9397-08002B2CF9AE}" pid="4" name="Slides">
    <vt:i4>155</vt:i4>
  </property>
</Properties>
</file>